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74" r:id="rId6"/>
    <p:sldId id="275" r:id="rId7"/>
    <p:sldId id="284" r:id="rId8"/>
    <p:sldId id="276" r:id="rId9"/>
    <p:sldId id="277" r:id="rId10"/>
    <p:sldId id="278" r:id="rId11"/>
    <p:sldId id="279" r:id="rId12"/>
    <p:sldId id="280" r:id="rId13"/>
    <p:sldId id="281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282" r:id="rId26"/>
    <p:sldId id="283" r:id="rId27"/>
    <p:sldId id="285" r:id="rId28"/>
    <p:sldId id="286" r:id="rId29"/>
    <p:sldId id="287" r:id="rId30"/>
    <p:sldId id="288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28" r:id="rId45"/>
    <p:sldId id="313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14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4CF22-F262-42FC-95B1-0BA307FD4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91CD1C-7953-4697-9736-B972D23ED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813A4-64B1-4E00-A72E-873C2454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6A3AC1-B957-472D-9F10-9959B4EC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95F19-D253-45E4-9855-5ACF3A9B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0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7FBBC-A617-4C1F-B2D8-E820AE5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43CC6D-4334-427B-B2D0-DFD27FCBD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F0D0DD-D518-43A7-A924-5110F6C3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A5583A-2F29-412A-934C-E1BF6C4D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4914A-B8E0-4B88-89BA-0A0E1EA2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50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47837C-21A0-413D-98D6-5F176EE7B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114FE0-333E-44CA-AD4A-D65A229F2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7A79B-2BE1-46A1-9B60-5628219BF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7D45DD-5F6E-483A-B096-4D644DB07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AECF7-DB4D-46BC-BDE5-7A03D68B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164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80D5A-DB52-4BB7-B083-2790FC50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64897C-7418-4769-B00A-27BD0C4E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9E960-1EA6-4A4E-8901-9CF70FE8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BF0B2-30BD-44F2-A71F-FD49D848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140701-E0FE-4BA2-A020-812F091F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92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0DC25-26EE-419B-BC36-E97D1270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1BD3DD-3FFB-49AA-9DB7-881FDC22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A558F-5F03-459D-80F0-53BC6B1FD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AEC35-E365-4DD3-8DD6-5629F4ED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A4CD5-FBE1-40D3-9D10-B47EFA15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97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904AA-CA09-4DD5-898D-A5EE7041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E37B6-FEC5-4D04-A1E1-3E50C2AB2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7B8AFA-3B41-4918-8DE0-31DE47515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DBC4E-1226-4B98-B7E7-D19448C6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70CBEF-BC9F-4C82-A781-EA32212C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9ED5A7-FEEE-41F6-B70B-6094FA46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25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F104B-5A1F-4B07-9F68-A79843AE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4C1638-4284-4019-9FF7-0B9B6A893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7A10E-5420-4C6A-BC05-9E226B937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7D6D0F-F408-49D4-8D57-84BCE3AA5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E7EDCA-F37C-4B2E-9E81-0421702D8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E3DDC3-F260-4AE5-B076-F11B4AD4C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C5E5D4-75A8-448E-A3F6-75964F25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013D39-A44D-4EF9-8110-9F9379BE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96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8C248-0110-4BA8-BF59-A6B75640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7ADF3E-F0E1-498D-B5A6-96B67056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399E0C-74F8-415A-9BFA-85EBCF28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12FC78-B3A2-48CD-8855-BBA58C2B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5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689E94-48E3-4F92-920D-CA4227912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8C4517-A3E9-4B94-BEC1-646CD9DF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C441D3-18E5-484A-8A3D-5B055AE5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46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3EDFE-3504-46C8-A909-EFAE64F9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62548B-866F-43A6-9523-0B077FBD8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F1375B-DB56-4B57-983B-30D217DE5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BBC16F-F188-4DF7-A458-F05313B2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4A22D6-481B-4FA4-AFC3-BC84FC81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7FBD2B-BC3C-4B52-9DB0-15ADB359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8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49754-0DC6-428A-B926-64A530E0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E0C1DF-4C20-419F-93E5-EAF018F06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F4071-F4FA-48CC-A079-16538EB69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684BD3-5229-4B92-B8C8-5A4A3AACA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89E73B-2632-4F98-B12C-A282A780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14C16-F0AC-43EA-91E8-E99E2876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0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17A2E4-3ACC-45A1-9204-9539DDC3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1AA54C-52A6-45FD-B9BC-9932AD443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2BF12-1E34-459E-AFDA-9DE1A3F6E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354AE-C44A-4C8A-AAC1-D10731705234}" type="datetimeFigureOut">
              <a:rPr lang="ko-KR" altLang="en-US" smtClean="0"/>
              <a:t>2023. 11. 12.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F4282-E2D6-4BC6-A1A5-09278C343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78AD8-40AC-470C-B312-A19761F1A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5C527-CBCE-4076-8752-BC71C195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5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65965-2BCD-495F-A48A-EE3B93170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029" y="1186909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스마트폰 센서 데이터 기반</a:t>
            </a:r>
            <a:br>
              <a:rPr lang="en-US" altLang="ko-KR" sz="5000" dirty="0"/>
            </a:br>
            <a:r>
              <a:rPr lang="ko-KR" altLang="en-US" sz="5000" dirty="0"/>
              <a:t> 모션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F61C0E-B5ED-477E-96CD-B45596042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967" y="4136633"/>
            <a:ext cx="9144000" cy="1655762"/>
          </a:xfrm>
        </p:spPr>
        <p:txBody>
          <a:bodyPr/>
          <a:lstStyle/>
          <a:p>
            <a:r>
              <a:rPr lang="ko-KR" altLang="en-US" dirty="0"/>
              <a:t>김영우</a:t>
            </a:r>
          </a:p>
        </p:txBody>
      </p:sp>
    </p:spTree>
    <p:extLst>
      <p:ext uri="{BB962C8B-B14F-4D97-AF65-F5344CB8AC3E}">
        <p14:creationId xmlns:p14="http://schemas.microsoft.com/office/powerpoint/2010/main" val="633674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17" y="14997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4.</a:t>
            </a:r>
            <a:r>
              <a:rPr lang="ko-KR" altLang="en-US" sz="3000" b="1" dirty="0"/>
              <a:t> 프로젝트 진행방식 </a:t>
            </a:r>
            <a:r>
              <a:rPr lang="en-US" altLang="ko-KR" sz="3000" b="1" dirty="0"/>
              <a:t>–</a:t>
            </a:r>
            <a:r>
              <a:rPr lang="ko-KR" altLang="en-US" sz="3000" b="1" dirty="0"/>
              <a:t> 과제 핵심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17" y="1395319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ko-KR" altLang="en-US" sz="6200" dirty="0"/>
              <a:t>너무 많은 </a:t>
            </a:r>
            <a:r>
              <a:rPr lang="en-US" altLang="ko-KR" sz="6200" dirty="0"/>
              <a:t>Feature</a:t>
            </a:r>
            <a:r>
              <a:rPr lang="ko-KR" altLang="en-US" sz="6200" dirty="0"/>
              <a:t>들</a:t>
            </a:r>
            <a:r>
              <a:rPr lang="en-US" altLang="ko-KR" sz="6200" dirty="0"/>
              <a:t>(561</a:t>
            </a:r>
            <a:r>
              <a:rPr lang="ko-KR" altLang="en-US" sz="6200" dirty="0"/>
              <a:t>개</a:t>
            </a:r>
            <a:r>
              <a:rPr lang="en-US" altLang="ko-KR" sz="6200" dirty="0"/>
              <a:t>)</a:t>
            </a:r>
          </a:p>
          <a:p>
            <a:pPr marL="0" indent="0">
              <a:buNone/>
            </a:pPr>
            <a:r>
              <a:rPr lang="ko-KR" altLang="en-US" sz="6200" dirty="0"/>
              <a:t>  </a:t>
            </a:r>
            <a:r>
              <a:rPr lang="en-US" altLang="ko-KR" sz="6200" dirty="0"/>
              <a:t> </a:t>
            </a:r>
            <a:r>
              <a:rPr lang="en-US" altLang="ko-KR" sz="6200" b="1" dirty="0"/>
              <a:t>EDA </a:t>
            </a:r>
            <a:r>
              <a:rPr lang="ko-KR" altLang="en-US" sz="6200" b="1" dirty="0"/>
              <a:t>수행의 어려움 </a:t>
            </a:r>
            <a:r>
              <a:rPr lang="en-US" altLang="ko-KR" sz="6200" dirty="0"/>
              <a:t>–</a:t>
            </a:r>
            <a:r>
              <a:rPr lang="ko-KR" altLang="en-US" sz="6200" dirty="0"/>
              <a:t> </a:t>
            </a:r>
            <a:r>
              <a:rPr lang="ko-KR" altLang="en-US" sz="5200" dirty="0"/>
              <a:t>모든 </a:t>
            </a:r>
            <a:r>
              <a:rPr lang="en-US" altLang="ko-KR" sz="5200" dirty="0"/>
              <a:t>feature</a:t>
            </a:r>
            <a:r>
              <a:rPr lang="ko-KR" altLang="en-US" sz="5200" dirty="0"/>
              <a:t>들에 대해서 다 그래프를 </a:t>
            </a:r>
            <a:r>
              <a:rPr lang="ko-KR" altLang="en-US" sz="5200" dirty="0" err="1"/>
              <a:t>그려야할까</a:t>
            </a:r>
            <a:r>
              <a:rPr lang="en-US" altLang="ko-KR" sz="5200" dirty="0"/>
              <a:t>?</a:t>
            </a:r>
          </a:p>
          <a:p>
            <a:pPr marL="0" indent="0">
              <a:buNone/>
            </a:pPr>
            <a:r>
              <a:rPr lang="ko-KR" altLang="en-US" sz="6200" dirty="0"/>
              <a:t>   </a:t>
            </a:r>
            <a:r>
              <a:rPr lang="ko-KR" altLang="en-US" sz="6200" b="1" dirty="0"/>
              <a:t>모델의 복잡도 증가 </a:t>
            </a:r>
            <a:r>
              <a:rPr lang="en-US" altLang="ko-KR" sz="6200" dirty="0"/>
              <a:t>–</a:t>
            </a:r>
            <a:r>
              <a:rPr lang="ko-KR" altLang="en-US" sz="6200" dirty="0"/>
              <a:t> </a:t>
            </a:r>
            <a:r>
              <a:rPr lang="ko-KR" altLang="en-US" sz="5200" dirty="0"/>
              <a:t>모든 </a:t>
            </a:r>
            <a:r>
              <a:rPr lang="en-US" altLang="ko-KR" sz="5200" dirty="0"/>
              <a:t>feature</a:t>
            </a:r>
            <a:r>
              <a:rPr lang="ko-KR" altLang="en-US" sz="5200" dirty="0"/>
              <a:t>가 모델링에 필요할까</a:t>
            </a:r>
            <a:r>
              <a:rPr lang="en-US" altLang="ko-KR" sz="5200" dirty="0"/>
              <a:t>?</a:t>
            </a:r>
          </a:p>
          <a:p>
            <a:pPr marL="0" indent="0">
              <a:buNone/>
            </a:pPr>
            <a:endParaRPr lang="en-US" altLang="ko-KR" sz="6200" dirty="0"/>
          </a:p>
          <a:p>
            <a:pPr marL="0" indent="0">
              <a:buNone/>
            </a:pPr>
            <a:r>
              <a:rPr lang="en-US" altLang="ko-KR" sz="6200" dirty="0"/>
              <a:t>   Sol. </a:t>
            </a:r>
            <a:r>
              <a:rPr lang="ko-KR" altLang="en-US" sz="6200" b="1" dirty="0"/>
              <a:t>선택과 집중 </a:t>
            </a:r>
            <a:r>
              <a:rPr lang="en-US" altLang="ko-KR" sz="6200" dirty="0"/>
              <a:t>–</a:t>
            </a:r>
            <a:r>
              <a:rPr lang="ko-KR" altLang="en-US" sz="6200" dirty="0"/>
              <a:t> </a:t>
            </a:r>
            <a:r>
              <a:rPr lang="ko-KR" altLang="en-US" sz="5200" dirty="0"/>
              <a:t>트리 기반 모델로부터 변수 중요도 추출</a:t>
            </a:r>
            <a:endParaRPr lang="en-US" altLang="ko-KR" sz="5200" dirty="0"/>
          </a:p>
          <a:p>
            <a:pPr marL="0" indent="0">
              <a:buNone/>
            </a:pPr>
            <a:r>
              <a:rPr lang="ko-KR" altLang="en-US" sz="6200" dirty="0"/>
              <a:t>                        </a:t>
            </a:r>
            <a:r>
              <a:rPr lang="en-US" altLang="ko-KR" sz="6200" dirty="0"/>
              <a:t>-</a:t>
            </a:r>
            <a:r>
              <a:rPr lang="ko-KR" altLang="en-US" sz="6200" dirty="0"/>
              <a:t>  </a:t>
            </a:r>
            <a:r>
              <a:rPr lang="ko-KR" altLang="en-US" sz="5200" dirty="0"/>
              <a:t>상위 </a:t>
            </a:r>
            <a:r>
              <a:rPr lang="en-US" altLang="ko-KR" sz="5200" dirty="0"/>
              <a:t>N</a:t>
            </a:r>
            <a:r>
              <a:rPr lang="ko-KR" altLang="en-US" sz="5200" dirty="0"/>
              <a:t>개 변수에 대해서 탐색 및 모델링</a:t>
            </a:r>
            <a:endParaRPr lang="en-US" altLang="ko-KR" sz="5200" dirty="0"/>
          </a:p>
          <a:p>
            <a:pPr marL="0" indent="0">
              <a:buNone/>
            </a:pPr>
            <a:endParaRPr lang="en-US" altLang="ko-KR" sz="6200" dirty="0"/>
          </a:p>
          <a:p>
            <a:r>
              <a:rPr lang="ko-KR" altLang="en-US" sz="6200" dirty="0"/>
              <a:t>다중 분류</a:t>
            </a:r>
            <a:endParaRPr lang="en-US" altLang="ko-KR" sz="6200" dirty="0"/>
          </a:p>
          <a:p>
            <a:pPr marL="0" indent="0">
              <a:buNone/>
            </a:pPr>
            <a:r>
              <a:rPr lang="ko-KR" altLang="en-US" sz="6200" dirty="0"/>
              <a:t>   </a:t>
            </a:r>
            <a:r>
              <a:rPr lang="en-US" altLang="ko-KR" sz="6200" dirty="0"/>
              <a:t>6</a:t>
            </a:r>
            <a:r>
              <a:rPr lang="ko-KR" altLang="en-US" sz="6200" dirty="0"/>
              <a:t>개 </a:t>
            </a:r>
            <a:r>
              <a:rPr lang="en-US" altLang="ko-KR" sz="6200" dirty="0"/>
              <a:t>class </a:t>
            </a:r>
            <a:r>
              <a:rPr lang="ko-KR" altLang="en-US" sz="6200" dirty="0"/>
              <a:t>상호 관련이 있는 </a:t>
            </a:r>
            <a:r>
              <a:rPr lang="en-US" altLang="ko-KR" sz="6200" dirty="0"/>
              <a:t>Class</a:t>
            </a:r>
            <a:r>
              <a:rPr lang="ko-KR" altLang="en-US" sz="6200" dirty="0"/>
              <a:t>들</a:t>
            </a:r>
            <a:endParaRPr lang="en-US" altLang="ko-KR" sz="6200" dirty="0"/>
          </a:p>
          <a:p>
            <a:pPr marL="0" indent="0">
              <a:buNone/>
            </a:pPr>
            <a:r>
              <a:rPr lang="ko-KR" altLang="en-US" sz="6200" dirty="0"/>
              <a:t>   정적 </a:t>
            </a:r>
            <a:r>
              <a:rPr lang="en-US" altLang="ko-KR" sz="6200" dirty="0"/>
              <a:t>:</a:t>
            </a:r>
            <a:r>
              <a:rPr lang="ko-KR" altLang="en-US" sz="6200" dirty="0"/>
              <a:t> </a:t>
            </a:r>
            <a:r>
              <a:rPr lang="en-US" altLang="ko-KR" sz="6200" dirty="0"/>
              <a:t>Laying, Sitting, Standing</a:t>
            </a:r>
          </a:p>
          <a:p>
            <a:pPr marL="0" indent="0">
              <a:buNone/>
            </a:pPr>
            <a:r>
              <a:rPr lang="en-US" altLang="ko-KR" sz="6200" dirty="0"/>
              <a:t>   </a:t>
            </a:r>
            <a:r>
              <a:rPr lang="ko-KR" altLang="en-US" sz="6200" dirty="0"/>
              <a:t>동적 </a:t>
            </a:r>
            <a:r>
              <a:rPr lang="en-US" altLang="ko-KR" sz="6200" dirty="0"/>
              <a:t>:</a:t>
            </a:r>
            <a:r>
              <a:rPr lang="ko-KR" altLang="en-US" sz="6200" dirty="0"/>
              <a:t> </a:t>
            </a:r>
            <a:r>
              <a:rPr lang="en-US" altLang="ko-KR" sz="6200" dirty="0"/>
              <a:t>Walking, Walking-Up, Walking-Down</a:t>
            </a:r>
          </a:p>
          <a:p>
            <a:pPr marL="0" indent="0">
              <a:buNone/>
            </a:pPr>
            <a:endParaRPr lang="en-US" altLang="ko-KR" sz="6200" dirty="0"/>
          </a:p>
          <a:p>
            <a:pPr marL="0" indent="0">
              <a:buNone/>
            </a:pPr>
            <a:r>
              <a:rPr lang="en-US" altLang="ko-KR" sz="6200" dirty="0"/>
              <a:t>  Sol. </a:t>
            </a:r>
            <a:r>
              <a:rPr lang="ko-KR" altLang="en-US" sz="6200" b="1" dirty="0"/>
              <a:t>단계별 모델링</a:t>
            </a:r>
            <a:r>
              <a:rPr lang="ko-KR" altLang="en-US" sz="6200" dirty="0"/>
              <a:t> </a:t>
            </a:r>
            <a:r>
              <a:rPr lang="en-US" altLang="ko-KR" sz="6200" dirty="0"/>
              <a:t>–</a:t>
            </a:r>
            <a:r>
              <a:rPr lang="ko-KR" altLang="en-US" sz="6200" dirty="0"/>
              <a:t> </a:t>
            </a:r>
            <a:r>
              <a:rPr lang="ko-KR" altLang="en-US" sz="5200" dirty="0"/>
              <a:t>단계 </a:t>
            </a:r>
            <a:r>
              <a:rPr lang="en-US" altLang="ko-KR" sz="5200" dirty="0"/>
              <a:t>1.</a:t>
            </a:r>
            <a:r>
              <a:rPr lang="ko-KR" altLang="en-US" sz="5200" dirty="0"/>
              <a:t> </a:t>
            </a:r>
            <a:r>
              <a:rPr lang="en-US" altLang="ko-KR" sz="5200" dirty="0"/>
              <a:t>0(</a:t>
            </a:r>
            <a:r>
              <a:rPr lang="ko-KR" altLang="en-US" sz="5200" dirty="0"/>
              <a:t>정적</a:t>
            </a:r>
            <a:r>
              <a:rPr lang="en-US" altLang="ko-KR" sz="5200" dirty="0"/>
              <a:t>)</a:t>
            </a:r>
            <a:r>
              <a:rPr lang="ko-KR" altLang="en-US" sz="5200" dirty="0"/>
              <a:t>과 </a:t>
            </a:r>
            <a:r>
              <a:rPr lang="en-US" altLang="ko-KR" sz="5200" dirty="0"/>
              <a:t>1(</a:t>
            </a:r>
            <a:r>
              <a:rPr lang="ko-KR" altLang="en-US" sz="5200" dirty="0"/>
              <a:t>동적</a:t>
            </a:r>
            <a:r>
              <a:rPr lang="en-US" altLang="ko-KR" sz="5200" dirty="0"/>
              <a:t>)</a:t>
            </a:r>
            <a:r>
              <a:rPr lang="ko-KR" altLang="en-US" sz="5200" dirty="0"/>
              <a:t>에 대한 분류</a:t>
            </a:r>
            <a:endParaRPr lang="en-US" altLang="ko-KR" sz="5200" dirty="0"/>
          </a:p>
          <a:p>
            <a:pPr marL="0" indent="0">
              <a:buNone/>
            </a:pPr>
            <a:r>
              <a:rPr lang="ko-KR" altLang="en-US" sz="6200" dirty="0"/>
              <a:t>                           </a:t>
            </a:r>
            <a:r>
              <a:rPr lang="en-US" altLang="ko-KR" sz="6200" dirty="0"/>
              <a:t>-</a:t>
            </a:r>
            <a:r>
              <a:rPr lang="ko-KR" altLang="en-US" sz="6200" dirty="0"/>
              <a:t> </a:t>
            </a:r>
            <a:r>
              <a:rPr lang="ko-KR" altLang="en-US" sz="5200" dirty="0"/>
              <a:t>단계 </a:t>
            </a:r>
            <a:r>
              <a:rPr lang="en-US" altLang="ko-KR" sz="5200" dirty="0"/>
              <a:t>2.</a:t>
            </a:r>
            <a:r>
              <a:rPr lang="ko-KR" altLang="en-US" sz="5200" dirty="0"/>
              <a:t> 정적에 대한 세세한 분류</a:t>
            </a:r>
            <a:r>
              <a:rPr lang="en-US" altLang="ko-KR" sz="5200" dirty="0"/>
              <a:t>(Laying, Sitting, Standing)</a:t>
            </a:r>
            <a:r>
              <a:rPr lang="ko-KR" altLang="en-US" sz="5200" dirty="0"/>
              <a:t>와 </a:t>
            </a:r>
            <a:endParaRPr lang="en-US" altLang="ko-KR" sz="5200" dirty="0"/>
          </a:p>
          <a:p>
            <a:pPr marL="0" indent="0">
              <a:buNone/>
            </a:pPr>
            <a:r>
              <a:rPr lang="en-US" altLang="ko-KR" sz="5200" dirty="0"/>
              <a:t>                                             </a:t>
            </a:r>
            <a:r>
              <a:rPr lang="ko-KR" altLang="en-US" sz="5200" dirty="0"/>
              <a:t>동적에 대한 세세한 분류</a:t>
            </a:r>
            <a:r>
              <a:rPr lang="en-US" altLang="ko-KR" sz="5200" dirty="0"/>
              <a:t>(Walking, Walking-Up, Walking-Down</a:t>
            </a:r>
            <a:r>
              <a:rPr lang="en-US" altLang="ko-KR" sz="6200" dirty="0"/>
              <a:t>)</a:t>
            </a:r>
          </a:p>
          <a:p>
            <a:pPr marL="0" indent="0">
              <a:buNone/>
            </a:pPr>
            <a:endParaRPr lang="en-US" altLang="ko-KR" sz="6200" dirty="0"/>
          </a:p>
          <a:p>
            <a:pPr marL="0" indent="0">
              <a:buNone/>
            </a:pPr>
            <a:r>
              <a:rPr lang="ko-KR" altLang="en-US" sz="6200" dirty="0"/>
              <a:t> </a:t>
            </a:r>
            <a:endParaRPr lang="en-US" altLang="ko-KR" sz="6200" dirty="0"/>
          </a:p>
          <a:p>
            <a:pPr marL="0" indent="0">
              <a:buNone/>
            </a:pPr>
            <a:r>
              <a:rPr lang="ko-KR" altLang="en-US" sz="6200" dirty="0"/>
              <a:t>   </a:t>
            </a:r>
            <a:endParaRPr lang="en-US" altLang="ko-KR" sz="6200" dirty="0"/>
          </a:p>
          <a:p>
            <a:pPr marL="0" indent="0">
              <a:buNone/>
            </a:pPr>
            <a:r>
              <a:rPr lang="en-US" altLang="ko-KR" sz="6200" dirty="0"/>
              <a:t>    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2000" dirty="0"/>
              <a:t>  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4508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5. </a:t>
            </a:r>
            <a:r>
              <a:rPr lang="ko-KR" altLang="en-US" sz="3000" b="1" dirty="0"/>
              <a:t>프로젝트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/>
              <a:t>561</a:t>
            </a:r>
            <a:r>
              <a:rPr lang="ko-KR" altLang="en-US" sz="2000" b="1" dirty="0"/>
              <a:t>개의 변수 중 </a:t>
            </a:r>
            <a:r>
              <a:rPr lang="en-US" altLang="ko-KR" sz="2000" b="1" dirty="0"/>
              <a:t>n</a:t>
            </a:r>
            <a:r>
              <a:rPr lang="ko-KR" altLang="en-US" sz="2000" b="1" dirty="0"/>
              <a:t>개 변수만 추출한다</a:t>
            </a:r>
            <a:r>
              <a:rPr lang="en-US" altLang="ko-KR" b="1" dirty="0"/>
              <a:t>.</a:t>
            </a:r>
          </a:p>
          <a:p>
            <a:pPr marL="0" indent="0" algn="l">
              <a:buNone/>
            </a:pPr>
            <a:r>
              <a:rPr lang="ko-KR" altLang="en-US" dirty="0"/>
              <a:t>  </a:t>
            </a:r>
            <a:r>
              <a:rPr lang="en-US" altLang="ko-KR" sz="1500" dirty="0"/>
              <a:t>-&gt;</a:t>
            </a:r>
            <a:r>
              <a:rPr lang="ko-KR" altLang="en-US" sz="1500" dirty="0"/>
              <a:t> </a:t>
            </a:r>
            <a:r>
              <a:rPr lang="en-US" altLang="ko-KR" sz="1500" dirty="0"/>
              <a:t>6</a:t>
            </a:r>
            <a:r>
              <a:rPr lang="ko-KR" altLang="en-US" sz="1500" dirty="0"/>
              <a:t>개 행동 구분</a:t>
            </a:r>
            <a:r>
              <a:rPr lang="en-US" altLang="ko-KR" sz="1500" dirty="0"/>
              <a:t>,</a:t>
            </a:r>
            <a:r>
              <a:rPr lang="ko-KR" altLang="en-US" sz="1500" dirty="0"/>
              <a:t> 정적</a:t>
            </a:r>
            <a:r>
              <a:rPr lang="en-US" altLang="ko-KR" sz="1500" dirty="0"/>
              <a:t>(0)</a:t>
            </a:r>
            <a:r>
              <a:rPr lang="ko-KR" altLang="en-US" sz="1500" dirty="0"/>
              <a:t> * 동적</a:t>
            </a:r>
            <a:r>
              <a:rPr lang="en-US" altLang="ko-KR" sz="1500" dirty="0"/>
              <a:t>(1)</a:t>
            </a:r>
            <a:r>
              <a:rPr lang="ko-KR" altLang="en-US" sz="1500" dirty="0"/>
              <a:t> 행동 구분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en-US" altLang="ko-KR" sz="1500" dirty="0"/>
              <a:t>Standing</a:t>
            </a:r>
            <a:r>
              <a:rPr lang="ko-KR" altLang="en-US" sz="1500" dirty="0"/>
              <a:t> 구분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en-US" altLang="ko-KR" sz="1500" dirty="0"/>
              <a:t>Laying </a:t>
            </a:r>
            <a:r>
              <a:rPr lang="ko-KR" altLang="en-US" sz="1500" dirty="0"/>
              <a:t>구분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en-US" altLang="ko-KR" sz="1500" dirty="0"/>
              <a:t>Walking </a:t>
            </a:r>
            <a:r>
              <a:rPr lang="ko-KR" altLang="en-US" sz="1500" dirty="0"/>
              <a:t>구분</a:t>
            </a:r>
            <a:r>
              <a:rPr lang="en-US" altLang="ko-KR" sz="1500" dirty="0"/>
              <a:t>,</a:t>
            </a:r>
          </a:p>
          <a:p>
            <a:pPr marL="0" indent="0" algn="l">
              <a:buNone/>
            </a:pPr>
            <a:r>
              <a:rPr lang="ko-KR" altLang="en-US" sz="1500" dirty="0"/>
              <a:t>       </a:t>
            </a:r>
            <a:r>
              <a:rPr lang="en-US" altLang="ko-KR" sz="1500" dirty="0" err="1"/>
              <a:t>Walking_upstairs</a:t>
            </a:r>
            <a:r>
              <a:rPr lang="ko-KR" altLang="en-US" sz="1500" dirty="0"/>
              <a:t> 구분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en-US" altLang="ko-KR" sz="1500" dirty="0" err="1"/>
              <a:t>Walking_downstairs</a:t>
            </a:r>
            <a:r>
              <a:rPr lang="ko-KR" altLang="en-US" sz="1500" dirty="0"/>
              <a:t> 구분을 포함해서 모든 관점에서 변수 중요도를 </a:t>
            </a:r>
            <a:endParaRPr lang="en-US" altLang="ko-KR" sz="1500" dirty="0"/>
          </a:p>
          <a:p>
            <a:pPr marL="0" indent="0" algn="l">
              <a:buNone/>
            </a:pPr>
            <a:r>
              <a:rPr lang="ko-KR" altLang="en-US" sz="1500" dirty="0"/>
              <a:t>       </a:t>
            </a:r>
            <a:r>
              <a:rPr lang="en-US" altLang="ko-KR" sz="1500" dirty="0"/>
              <a:t>5</a:t>
            </a:r>
            <a:r>
              <a:rPr lang="ko-KR" altLang="en-US" sz="1500" dirty="0"/>
              <a:t>개씩 추출하여 하나로 합친 후 저장한다</a:t>
            </a:r>
            <a:r>
              <a:rPr lang="en-US" altLang="ko-KR" sz="1500" dirty="0"/>
              <a:t>.</a:t>
            </a:r>
          </a:p>
          <a:p>
            <a:pPr marL="0" indent="0" algn="l">
              <a:buNone/>
            </a:pPr>
            <a:endParaRPr lang="en-US" altLang="ko-KR" sz="1500" dirty="0"/>
          </a:p>
          <a:p>
            <a:pPr algn="l"/>
            <a:r>
              <a:rPr lang="ko-KR" altLang="en-US" sz="1500" b="1" dirty="0"/>
              <a:t> </a:t>
            </a:r>
            <a:r>
              <a:rPr lang="en-US" altLang="ko-KR" sz="1500" b="1" dirty="0"/>
              <a:t>6</a:t>
            </a:r>
            <a:r>
              <a:rPr lang="ko-KR" altLang="en-US" sz="1500" b="1" dirty="0"/>
              <a:t>개를 다중 분류하는 여러 모델을 만들어본다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기본 모델링</a:t>
            </a:r>
            <a:r>
              <a:rPr lang="en-US" altLang="ko-KR" sz="1500" b="1" dirty="0"/>
              <a:t>)</a:t>
            </a:r>
          </a:p>
          <a:p>
            <a:pPr marL="0" indent="0" algn="l">
              <a:buNone/>
            </a:pPr>
            <a:r>
              <a:rPr lang="ko-KR" altLang="en-US" sz="1500" b="1" dirty="0"/>
              <a:t>     </a:t>
            </a:r>
            <a:r>
              <a:rPr lang="en-US" altLang="ko-KR" sz="1300" b="1" dirty="0"/>
              <a:t>-&gt;</a:t>
            </a:r>
            <a:r>
              <a:rPr lang="ko-KR" altLang="en-US" sz="1300" b="1" dirty="0"/>
              <a:t> 변수 </a:t>
            </a:r>
            <a:r>
              <a:rPr lang="en-US" altLang="ko-KR" sz="1300" b="1" dirty="0"/>
              <a:t>5</a:t>
            </a:r>
            <a:r>
              <a:rPr lang="ko-KR" altLang="en-US" sz="1300" b="1" dirty="0"/>
              <a:t>개부터 </a:t>
            </a:r>
            <a:r>
              <a:rPr lang="en-US" altLang="ko-KR" sz="1300" b="1" dirty="0"/>
              <a:t>n</a:t>
            </a:r>
            <a:r>
              <a:rPr lang="ko-KR" altLang="en-US" sz="1300" b="1" dirty="0"/>
              <a:t>개까지 하나씩 수행해서 모델의 정확도가 얼마나 나오는지 파악한다</a:t>
            </a:r>
            <a:r>
              <a:rPr lang="en-US" altLang="ko-KR" sz="1300" b="1" dirty="0"/>
              <a:t>.</a:t>
            </a:r>
          </a:p>
          <a:p>
            <a:pPr marL="0" indent="0" algn="l">
              <a:buNone/>
            </a:pPr>
            <a:r>
              <a:rPr lang="ko-KR" altLang="en-US" sz="1500" b="1" dirty="0"/>
              <a:t>     </a:t>
            </a:r>
            <a:r>
              <a:rPr lang="en-US" altLang="ko-KR" sz="1300" b="1" dirty="0"/>
              <a:t>-&gt;</a:t>
            </a:r>
            <a:r>
              <a:rPr lang="ko-KR" altLang="en-US" sz="1300" b="1" dirty="0"/>
              <a:t> 변수 몇개를 가지고 어떤 모델을 수행했을 </a:t>
            </a:r>
            <a:r>
              <a:rPr lang="ko-KR" altLang="en-US" sz="1300" b="1" dirty="0" err="1"/>
              <a:t>떄</a:t>
            </a:r>
            <a:r>
              <a:rPr lang="ko-KR" altLang="en-US" sz="1300" b="1" dirty="0"/>
              <a:t> 가장 정확도가 높게 나오는지 확인한다</a:t>
            </a:r>
            <a:r>
              <a:rPr lang="en-US" altLang="ko-KR" sz="1300" b="1" dirty="0"/>
              <a:t>.</a:t>
            </a:r>
          </a:p>
          <a:p>
            <a:pPr algn="l"/>
            <a:endParaRPr lang="en-US" altLang="ko-KR" sz="1500" dirty="0"/>
          </a:p>
          <a:p>
            <a:pPr algn="l"/>
            <a:r>
              <a:rPr lang="ko-KR" altLang="en-US" sz="1500" dirty="0"/>
              <a:t> </a:t>
            </a:r>
            <a:r>
              <a:rPr lang="ko-KR" altLang="en-US" sz="1500" b="1" dirty="0"/>
              <a:t>정적</a:t>
            </a:r>
            <a:r>
              <a:rPr lang="en-US" altLang="ko-KR" sz="1500" b="1" dirty="0"/>
              <a:t>(0)</a:t>
            </a:r>
            <a:r>
              <a:rPr lang="ko-KR" altLang="en-US" sz="1500" b="1" dirty="0"/>
              <a:t>과 동적</a:t>
            </a:r>
            <a:r>
              <a:rPr lang="en-US" altLang="ko-KR" sz="1500" b="1" dirty="0"/>
              <a:t>(1)</a:t>
            </a:r>
            <a:r>
              <a:rPr lang="ko-KR" altLang="en-US" sz="1500" b="1" dirty="0" err="1"/>
              <a:t>를</a:t>
            </a:r>
            <a:r>
              <a:rPr lang="ko-KR" altLang="en-US" sz="1500" b="1" dirty="0"/>
              <a:t> 분류하는 모델 </a:t>
            </a:r>
            <a:r>
              <a:rPr lang="en-US" altLang="ko-KR" sz="1500" b="1" dirty="0"/>
              <a:t>1</a:t>
            </a:r>
            <a:r>
              <a:rPr lang="ko-KR" altLang="en-US" sz="1500" b="1" dirty="0"/>
              <a:t>을 </a:t>
            </a:r>
            <a:r>
              <a:rPr lang="ko-KR" altLang="en-US" sz="1500" b="1" dirty="0" err="1"/>
              <a:t>만든다음</a:t>
            </a:r>
            <a:r>
              <a:rPr lang="en-US" altLang="ko-KR" sz="1500" b="1" dirty="0"/>
              <a:t>,</a:t>
            </a:r>
          </a:p>
          <a:p>
            <a:pPr marL="0" indent="0" algn="l">
              <a:buNone/>
            </a:pPr>
            <a:r>
              <a:rPr lang="ko-KR" altLang="en-US" sz="1500" b="1" dirty="0"/>
              <a:t>    정적에 대한 세세한 분류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모델 </a:t>
            </a:r>
            <a:r>
              <a:rPr lang="en-US" altLang="ko-KR" sz="1500" b="1" dirty="0"/>
              <a:t>2-1)</a:t>
            </a:r>
            <a:r>
              <a:rPr lang="ko-KR" altLang="en-US" sz="1500" b="1" dirty="0"/>
              <a:t>와 동적에 대한 세세한 분류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모델 </a:t>
            </a:r>
            <a:r>
              <a:rPr lang="en-US" altLang="ko-KR" sz="1500" b="1" dirty="0"/>
              <a:t>2-2)</a:t>
            </a:r>
            <a:r>
              <a:rPr lang="ko-KR" altLang="en-US" sz="1500" b="1" dirty="0"/>
              <a:t>하는 모델을 만들어본다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단계적 모델링</a:t>
            </a:r>
            <a:r>
              <a:rPr lang="en-US" altLang="ko-KR" sz="1500" b="1" dirty="0"/>
              <a:t>)</a:t>
            </a:r>
          </a:p>
          <a:p>
            <a:pPr marL="0" indent="0" algn="l">
              <a:buNone/>
            </a:pPr>
            <a:endParaRPr lang="en-US" altLang="ko-KR" sz="1500" dirty="0"/>
          </a:p>
          <a:p>
            <a:pPr marL="0" indent="0" algn="l">
              <a:buNone/>
            </a:pPr>
            <a:endParaRPr lang="ko-KR" altLang="en-US" sz="1200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8257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5.</a:t>
            </a:r>
            <a:r>
              <a:rPr lang="ko-KR" altLang="en-US" sz="3000" b="1" dirty="0"/>
              <a:t> 프로젝트 전략</a:t>
            </a:r>
          </a:p>
        </p:txBody>
      </p:sp>
      <p:pic>
        <p:nvPicPr>
          <p:cNvPr id="5" name="내용 개체 틀 4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6CDEA013-DB59-AB9F-B091-E34A1F96D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6815"/>
            <a:ext cx="7143974" cy="28019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A3BB9E-7B71-50D8-FFC8-41074A9530C9}"/>
              </a:ext>
            </a:extLst>
          </p:cNvPr>
          <p:cNvSpPr txBox="1"/>
          <p:nvPr/>
        </p:nvSpPr>
        <p:spPr>
          <a:xfrm>
            <a:off x="838200" y="1837921"/>
            <a:ext cx="9590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ko-KR" altLang="en-US" sz="1800" dirty="0"/>
              <a:t>단계적 모델링은 아래 사진과 같이 진행이 될 것이다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21401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2B8853D-2ACE-78DC-3A7E-D3B091B7E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72832"/>
            <a:ext cx="7316096" cy="1961818"/>
          </a:xfr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AFE97B0-F81B-179E-EF80-7F16938B1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5573"/>
            <a:ext cx="3142129" cy="713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2E7BB8-DFE7-293E-8F59-60609B15C27E}"/>
              </a:ext>
            </a:extLst>
          </p:cNvPr>
          <p:cNvSpPr txBox="1"/>
          <p:nvPr/>
        </p:nvSpPr>
        <p:spPr>
          <a:xfrm>
            <a:off x="758414" y="1847778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altLang="ko-KR" dirty="0"/>
              <a:t>data</a:t>
            </a:r>
            <a:r>
              <a:rPr lang="ko-KR" altLang="en-US" dirty="0"/>
              <a:t>에 따른 변수들과 </a:t>
            </a:r>
            <a:r>
              <a:rPr lang="en-US" altLang="ko-KR" dirty="0"/>
              <a:t>shape</a:t>
            </a:r>
            <a:r>
              <a:rPr lang="ko-KR" altLang="en-US" dirty="0"/>
              <a:t>는 </a:t>
            </a:r>
            <a:r>
              <a:rPr lang="ko-KR" altLang="en-US" dirty="0" err="1"/>
              <a:t>어떤지</a:t>
            </a:r>
            <a:r>
              <a:rPr lang="ko-KR" altLang="en-US" dirty="0"/>
              <a:t> 알아본다</a:t>
            </a:r>
            <a:r>
              <a:rPr lang="en-US" altLang="ko-KR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122897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17" y="7605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0441CB2-DB9E-DAA8-AE8C-66D90FD3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7" y="2693737"/>
            <a:ext cx="5754296" cy="894363"/>
          </a:xfr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C539A27-7D82-FAA4-5DD3-6EE361C9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7" y="4164263"/>
            <a:ext cx="4351468" cy="1841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46AF0-95E4-4127-263B-C8EC94AD633A}"/>
              </a:ext>
            </a:extLst>
          </p:cNvPr>
          <p:cNvSpPr txBox="1"/>
          <p:nvPr/>
        </p:nvSpPr>
        <p:spPr>
          <a:xfrm>
            <a:off x="580017" y="1401616"/>
            <a:ext cx="1086611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altLang="ko-KR" sz="1500" dirty="0"/>
              <a:t>Activity(Target)</a:t>
            </a:r>
            <a:r>
              <a:rPr lang="ko-KR" altLang="en-US" sz="1500" dirty="0"/>
              <a:t> 클래스 분포가 그래도 비교적 </a:t>
            </a:r>
            <a:r>
              <a:rPr lang="ko-KR" altLang="en-US" sz="1500" dirty="0" err="1"/>
              <a:t>균형하다는</a:t>
            </a:r>
            <a:r>
              <a:rPr lang="ko-KR" altLang="en-US" sz="1500" dirty="0"/>
              <a:t> 것을 알 수 있다</a:t>
            </a:r>
            <a:r>
              <a:rPr lang="en-US" altLang="ko-KR" sz="1500" dirty="0"/>
              <a:t>.</a:t>
            </a:r>
          </a:p>
          <a:p>
            <a:pPr marL="0" indent="0" algn="l">
              <a:buNone/>
            </a:pPr>
            <a:r>
              <a:rPr lang="ko-KR" altLang="en-US" sz="1500" dirty="0"/>
              <a:t>정적</a:t>
            </a:r>
            <a:r>
              <a:rPr lang="en-US" altLang="ko-KR" sz="1500" dirty="0"/>
              <a:t>(LAYING, STANDING, SITTING)</a:t>
            </a:r>
            <a:r>
              <a:rPr lang="ko-KR" altLang="en-US" sz="1500" dirty="0"/>
              <a:t>과 동적</a:t>
            </a:r>
            <a:r>
              <a:rPr lang="en-US" altLang="ko-KR" sz="1500" dirty="0"/>
              <a:t>(WALKING, WALKING_UPSTAIRS, WALKING_DOWNSTAIRS)</a:t>
            </a:r>
            <a:r>
              <a:rPr lang="ko-KR" altLang="en-US" sz="1500" dirty="0" err="1"/>
              <a:t>으로</a:t>
            </a:r>
            <a:r>
              <a:rPr lang="ko-KR" altLang="en-US" sz="1500" dirty="0"/>
              <a:t> 구분하면</a:t>
            </a:r>
            <a:endParaRPr lang="en-US" altLang="ko-KR" sz="1500" dirty="0"/>
          </a:p>
          <a:p>
            <a:pPr marL="0" indent="0" algn="l">
              <a:buNone/>
            </a:pPr>
            <a:r>
              <a:rPr lang="ko-KR" altLang="en-US" sz="1500" dirty="0"/>
              <a:t>더욱 </a:t>
            </a:r>
            <a:r>
              <a:rPr lang="ko-KR" altLang="en-US" sz="1500" dirty="0" err="1"/>
              <a:t>균형하다는</a:t>
            </a:r>
            <a:r>
              <a:rPr lang="ko-KR" altLang="en-US" sz="1500" dirty="0"/>
              <a:t> 것을 알 수 있다</a:t>
            </a:r>
            <a:r>
              <a:rPr lang="en-US" altLang="ko-KR" sz="1500" dirty="0"/>
              <a:t>.</a:t>
            </a:r>
            <a:r>
              <a:rPr lang="ko-KR" altLang="en-US" sz="1500" dirty="0"/>
              <a:t>  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080024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4997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47553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6</a:t>
            </a:r>
            <a:r>
              <a:rPr lang="ko-KR" altLang="en-US" sz="1800" dirty="0"/>
              <a:t>개 다중 분류했을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1)</a:t>
            </a:r>
            <a:endParaRPr lang="ko-KR" altLang="en-US" sz="1800" dirty="0"/>
          </a:p>
        </p:txBody>
      </p:sp>
      <p:pic>
        <p:nvPicPr>
          <p:cNvPr id="5" name="그림 4" descr="텍스트, 멀티미디어 소프트웨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E17F5AB9-C8B8-13B3-7AC2-1CEB46504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2" y="2150917"/>
            <a:ext cx="7358231" cy="1500287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24BAA8F-9CC3-5482-4305-AB0C60298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2" y="4217244"/>
            <a:ext cx="5701553" cy="17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5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6</a:t>
            </a:r>
            <a:r>
              <a:rPr lang="ko-KR" altLang="en-US" sz="1800" dirty="0"/>
              <a:t>개에 대해서 다중 분류했을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1)</a:t>
            </a:r>
          </a:p>
          <a:p>
            <a:pPr marL="0" indent="0">
              <a:buNone/>
            </a:pPr>
            <a:r>
              <a:rPr lang="ko-KR" altLang="en-US" sz="1800" dirty="0"/>
              <a:t>   </a:t>
            </a:r>
            <a:r>
              <a:rPr lang="en-US" altLang="ko-KR" sz="1500" dirty="0"/>
              <a:t>-&gt;</a:t>
            </a:r>
            <a:r>
              <a:rPr lang="ko-KR" altLang="en-US" sz="1500" dirty="0"/>
              <a:t> 해당 </a:t>
            </a:r>
            <a:r>
              <a:rPr lang="en-US" altLang="ko-KR" sz="1500" dirty="0"/>
              <a:t>5</a:t>
            </a:r>
            <a:r>
              <a:rPr lang="ko-KR" altLang="en-US" sz="1500" dirty="0"/>
              <a:t>개 변수를 저장한다</a:t>
            </a:r>
            <a:r>
              <a:rPr lang="en-US" altLang="ko-KR" sz="1500" dirty="0"/>
              <a:t>.</a:t>
            </a:r>
            <a:endParaRPr lang="ko-KR" altLang="en-US" sz="15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BB86D6CB-A05B-BD98-851A-B7183471D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2568"/>
            <a:ext cx="7772400" cy="22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9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정적 행동</a:t>
            </a:r>
            <a:r>
              <a:rPr lang="en-US" altLang="ko-KR" sz="1800" dirty="0"/>
              <a:t>(0)</a:t>
            </a:r>
            <a:r>
              <a:rPr lang="ko-KR" altLang="en-US" sz="1800" dirty="0"/>
              <a:t>과 동적 행동</a:t>
            </a:r>
            <a:r>
              <a:rPr lang="en-US" altLang="ko-KR" sz="1800" dirty="0"/>
              <a:t>(1)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이진 분류했을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2)</a:t>
            </a:r>
          </a:p>
        </p:txBody>
      </p:sp>
      <p:pic>
        <p:nvPicPr>
          <p:cNvPr id="5" name="그림 4" descr="텍스트, 멀티미디어 소프트웨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D2F9BA75-1E70-0445-BC4A-E654FB29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2791"/>
            <a:ext cx="7772400" cy="12068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EAD081-EF08-AAAD-1E35-28957AEC2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6911"/>
            <a:ext cx="7772400" cy="8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5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정적 행동</a:t>
            </a:r>
            <a:r>
              <a:rPr lang="en-US" altLang="ko-KR" sz="1800" dirty="0"/>
              <a:t>(0)</a:t>
            </a:r>
            <a:r>
              <a:rPr lang="ko-KR" altLang="en-US" sz="1800" dirty="0"/>
              <a:t>과 동적 행동</a:t>
            </a:r>
            <a:r>
              <a:rPr lang="en-US" altLang="ko-KR" sz="1800" dirty="0"/>
              <a:t>(1)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이진 분류했을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2)</a:t>
            </a:r>
          </a:p>
          <a:p>
            <a:pPr marL="0" indent="0">
              <a:buNone/>
            </a:pPr>
            <a:r>
              <a:rPr lang="ko-KR" altLang="en-US" sz="2400" dirty="0"/>
              <a:t>   </a:t>
            </a:r>
            <a:r>
              <a:rPr lang="en-US" altLang="ko-KR" sz="1500" dirty="0"/>
              <a:t>-&gt;</a:t>
            </a:r>
            <a:r>
              <a:rPr lang="ko-KR" altLang="en-US" sz="1500" dirty="0"/>
              <a:t> 해당 </a:t>
            </a:r>
            <a:r>
              <a:rPr lang="en-US" altLang="ko-KR" sz="1500" dirty="0"/>
              <a:t>5</a:t>
            </a:r>
            <a:r>
              <a:rPr lang="ko-KR" altLang="en-US" sz="1500" dirty="0"/>
              <a:t>개 변수를 저장한다</a:t>
            </a:r>
            <a:r>
              <a:rPr lang="en-US" altLang="ko-KR" sz="1500" dirty="0"/>
              <a:t>.</a:t>
            </a:r>
            <a:endParaRPr lang="ko-KR" altLang="en-US" sz="150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63BDFC-CF97-E56B-42FD-21D85E7B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1" y="2911139"/>
            <a:ext cx="7772400" cy="733041"/>
          </a:xfrm>
          <a:prstGeom prst="rect">
            <a:avLst/>
          </a:prstGeom>
        </p:spPr>
      </p:pic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79EE8ED1-B43D-3876-05FE-4A2B23572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1" y="4001294"/>
            <a:ext cx="7772400" cy="24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83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‘STANDING’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3)</a:t>
            </a:r>
          </a:p>
          <a:p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 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25537-F193-24D8-74A0-633A556B0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5051"/>
            <a:ext cx="7772400" cy="847898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3FAC0A-F67F-5985-0D3E-2142FE68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39409"/>
            <a:ext cx="777240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0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1. </a:t>
            </a:r>
            <a:r>
              <a:rPr lang="ko-KR" altLang="en-US" sz="3000" b="1" dirty="0"/>
              <a:t>프로젝트 개요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500" dirty="0"/>
              <a:t>[</a:t>
            </a:r>
            <a:r>
              <a:rPr lang="ko-KR" altLang="en-US" sz="2500" dirty="0"/>
              <a:t>주제</a:t>
            </a:r>
            <a:r>
              <a:rPr lang="en-US" altLang="ko-KR" sz="2500" dirty="0"/>
              <a:t>] </a:t>
            </a:r>
            <a:r>
              <a:rPr lang="ko-KR" altLang="en-US" sz="2400" dirty="0"/>
              <a:t>스마트폰 센서 기반 데이터를 활용한 행동 인식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en-US" altLang="ko-KR" sz="2500" dirty="0"/>
              <a:t>[</a:t>
            </a:r>
            <a:r>
              <a:rPr lang="ko-KR" altLang="en-US" sz="2500" dirty="0"/>
              <a:t>주요 기술</a:t>
            </a:r>
            <a:r>
              <a:rPr lang="en-US" altLang="ko-KR" sz="2500" dirty="0"/>
              <a:t>] </a:t>
            </a:r>
            <a:r>
              <a:rPr lang="ko-KR" altLang="en-US" sz="2400" dirty="0"/>
              <a:t>데이터 처리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머신러닝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딥러닝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en-US" altLang="ko-KR" sz="2500" dirty="0"/>
              <a:t>[</a:t>
            </a:r>
            <a:r>
              <a:rPr lang="ko-KR" altLang="en-US" sz="2500" dirty="0"/>
              <a:t>데이터 출처</a:t>
            </a:r>
            <a:r>
              <a:rPr lang="en-US" altLang="ko-KR" sz="2500" dirty="0"/>
              <a:t>] </a:t>
            </a:r>
            <a:r>
              <a:rPr lang="en-US" altLang="ko-KR" sz="2400" dirty="0"/>
              <a:t>UCI Machine Learning Repository</a:t>
            </a:r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en-US" altLang="ko-KR" sz="2500" dirty="0"/>
              <a:t>[</a:t>
            </a:r>
            <a:r>
              <a:rPr lang="ko-KR" altLang="en-US" sz="2500" dirty="0"/>
              <a:t>데이터 구분</a:t>
            </a:r>
            <a:r>
              <a:rPr lang="en-US" altLang="ko-KR" sz="2500" dirty="0"/>
              <a:t>] </a:t>
            </a:r>
            <a:r>
              <a:rPr lang="en-US" altLang="ko-KR" sz="2400" dirty="0"/>
              <a:t>Tabular</a:t>
            </a:r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en-US" altLang="ko-KR" sz="2500" dirty="0"/>
              <a:t>[</a:t>
            </a:r>
            <a:r>
              <a:rPr lang="ko-KR" altLang="en-US" sz="2500" dirty="0"/>
              <a:t>중심 사항</a:t>
            </a:r>
            <a:r>
              <a:rPr lang="en-US" altLang="ko-KR" sz="2500" dirty="0"/>
              <a:t>] </a:t>
            </a:r>
            <a:r>
              <a:rPr lang="en-US" altLang="ko-KR" sz="2400" dirty="0"/>
              <a:t>561</a:t>
            </a:r>
            <a:r>
              <a:rPr lang="ko-KR" altLang="en-US" sz="2400" dirty="0"/>
              <a:t>개 </a:t>
            </a:r>
            <a:r>
              <a:rPr lang="en-US" altLang="ko-KR" sz="2400" dirty="0"/>
              <a:t>feature</a:t>
            </a:r>
            <a:r>
              <a:rPr lang="ko-KR" altLang="en-US" sz="2400" dirty="0"/>
              <a:t>에 대한 데이터 탐색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           6</a:t>
            </a:r>
            <a:r>
              <a:rPr lang="ko-KR" altLang="en-US" sz="2400" dirty="0"/>
              <a:t>개 </a:t>
            </a:r>
            <a:r>
              <a:rPr lang="en-US" altLang="ko-KR" sz="2400" dirty="0"/>
              <a:t>class </a:t>
            </a:r>
            <a:r>
              <a:rPr lang="ko-KR" altLang="en-US" sz="2400" dirty="0"/>
              <a:t>관계를 고려한 모델링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500" dirty="0"/>
              <a:t>             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35235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‘STANDING’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3)</a:t>
            </a:r>
          </a:p>
          <a:p>
            <a:pPr marL="0" indent="0">
              <a:buNone/>
            </a:pPr>
            <a:r>
              <a:rPr lang="ko-KR" altLang="en-US" sz="1800" dirty="0"/>
              <a:t>   </a:t>
            </a:r>
            <a:r>
              <a:rPr lang="en-US" altLang="ko-KR" sz="1500" dirty="0"/>
              <a:t>-&gt;</a:t>
            </a:r>
            <a:r>
              <a:rPr lang="ko-KR" altLang="en-US" sz="1500" dirty="0"/>
              <a:t> 해당 </a:t>
            </a:r>
            <a:r>
              <a:rPr lang="en-US" altLang="ko-KR" sz="1500" dirty="0"/>
              <a:t>5</a:t>
            </a:r>
            <a:r>
              <a:rPr lang="ko-KR" altLang="en-US" sz="1500" dirty="0"/>
              <a:t>개 변수를 저장한다</a:t>
            </a:r>
            <a:r>
              <a:rPr lang="en-US" altLang="ko-KR" sz="1500" dirty="0"/>
              <a:t>.</a:t>
            </a:r>
          </a:p>
          <a:p>
            <a:endParaRPr lang="en-US" altLang="ko-KR" sz="280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6D3D0E-8503-A332-A41C-40486057C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8" y="2715841"/>
            <a:ext cx="7772400" cy="713159"/>
          </a:xfrm>
          <a:prstGeom prst="rect">
            <a:avLst/>
          </a:prstGeom>
        </p:spPr>
      </p:pic>
      <p:pic>
        <p:nvPicPr>
          <p:cNvPr id="7" name="그림 6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3A4B5AE4-C694-5504-3589-58F6A086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8" y="3721922"/>
            <a:ext cx="7772400" cy="23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7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‘SITTING’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4)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09999-E42D-F30D-40A3-3F07343A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8" y="2576756"/>
            <a:ext cx="8794837" cy="639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85B9A-7B73-2A9F-0B08-25B6C5C32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8" y="4001294"/>
            <a:ext cx="7772400" cy="9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7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‘SITTING’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4)</a:t>
            </a:r>
          </a:p>
          <a:p>
            <a:pPr marL="0" indent="0">
              <a:buNone/>
            </a:pPr>
            <a:r>
              <a:rPr lang="en-US" altLang="ko-KR" sz="1800" dirty="0"/>
              <a:t>    </a:t>
            </a:r>
            <a:r>
              <a:rPr lang="en-US" altLang="ko-KR" sz="1500" dirty="0"/>
              <a:t>-&gt;</a:t>
            </a:r>
            <a:r>
              <a:rPr lang="ko-KR" altLang="en-US" sz="1500" dirty="0"/>
              <a:t> 해당 </a:t>
            </a:r>
            <a:r>
              <a:rPr lang="en-US" altLang="ko-KR" sz="1500" dirty="0"/>
              <a:t>5</a:t>
            </a:r>
            <a:r>
              <a:rPr lang="ko-KR" altLang="en-US" sz="1500" dirty="0"/>
              <a:t>개 변수를 저장한다</a:t>
            </a:r>
            <a:r>
              <a:rPr lang="en-US" altLang="ko-KR" sz="1500" dirty="0"/>
              <a:t>.</a:t>
            </a:r>
          </a:p>
          <a:p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1067D4-B633-9F8E-3AE7-71AF97F2A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7" y="2696882"/>
            <a:ext cx="7772400" cy="583450"/>
          </a:xfrm>
          <a:prstGeom prst="rect">
            <a:avLst/>
          </a:prstGeom>
        </p:spPr>
      </p:pic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FCAC924E-0D80-BD2F-94C9-3DC0273EF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7" y="3552866"/>
            <a:ext cx="7772400" cy="24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5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‘LAYING’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5)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7BE51-18FF-1F3B-5B80-C315BE0A3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7" y="2651471"/>
            <a:ext cx="7772400" cy="3604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B0928C-DD06-41E1-38D4-B8A0532E7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7" y="3578481"/>
            <a:ext cx="7772400" cy="8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5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4F706A-E63F-05D5-36E5-55398BB8A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86" y="2711826"/>
            <a:ext cx="7141807" cy="71084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D1A46C-667D-0C84-40FD-261C837ECFB4}"/>
              </a:ext>
            </a:extLst>
          </p:cNvPr>
          <p:cNvSpPr txBox="1"/>
          <p:nvPr/>
        </p:nvSpPr>
        <p:spPr>
          <a:xfrm>
            <a:off x="838199" y="1861679"/>
            <a:ext cx="8832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‘LAYING’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5)</a:t>
            </a:r>
          </a:p>
          <a:p>
            <a:r>
              <a:rPr lang="en-US" altLang="ko-KR" sz="1800" dirty="0"/>
              <a:t> </a:t>
            </a:r>
            <a:r>
              <a:rPr lang="en-US" altLang="ko-KR" sz="1500" dirty="0"/>
              <a:t>-&gt;</a:t>
            </a:r>
            <a:r>
              <a:rPr lang="ko-KR" altLang="en-US" sz="1500" dirty="0"/>
              <a:t> 해당 </a:t>
            </a:r>
            <a:r>
              <a:rPr lang="en-US" altLang="ko-KR" sz="1500" dirty="0"/>
              <a:t>5</a:t>
            </a:r>
            <a:r>
              <a:rPr lang="ko-KR" altLang="en-US" sz="1500" dirty="0"/>
              <a:t>개 변수를 저장한다</a:t>
            </a:r>
            <a:r>
              <a:rPr lang="en-US" altLang="ko-KR" sz="1500" dirty="0"/>
              <a:t>.</a:t>
            </a:r>
          </a:p>
          <a:p>
            <a:endParaRPr lang="en-US" altLang="ko-KR" sz="1800" dirty="0"/>
          </a:p>
        </p:txBody>
      </p:sp>
      <p:pic>
        <p:nvPicPr>
          <p:cNvPr id="9" name="그림 8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0E063C9-A023-9C4B-A902-01607F252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86" y="3999278"/>
            <a:ext cx="7141807" cy="218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77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 </a:t>
            </a:r>
            <a:r>
              <a:rPr lang="ko-KR" altLang="en-US" sz="3000" b="1" dirty="0"/>
              <a:t>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‘WALKING’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6)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4E5DD4-E827-9B34-8B12-0A735500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0969"/>
            <a:ext cx="7772400" cy="814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7DAF6C-A66C-C439-3B38-BE89130C1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42760"/>
            <a:ext cx="7772400" cy="8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66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 </a:t>
            </a:r>
            <a:r>
              <a:rPr lang="ko-KR" altLang="en-US" sz="3000" b="1" dirty="0"/>
              <a:t>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‘WALKING’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6)</a:t>
            </a:r>
          </a:p>
          <a:p>
            <a:pPr marL="0" indent="0">
              <a:buNone/>
            </a:pPr>
            <a:r>
              <a:rPr lang="ko-KR" altLang="en-US" sz="1800" dirty="0"/>
              <a:t>   </a:t>
            </a:r>
            <a:r>
              <a:rPr lang="en-US" altLang="ko-KR" sz="1500" dirty="0"/>
              <a:t>-&gt;</a:t>
            </a:r>
            <a:r>
              <a:rPr lang="ko-KR" altLang="en-US" sz="1500" dirty="0"/>
              <a:t> 해당 </a:t>
            </a:r>
            <a:r>
              <a:rPr lang="en-US" altLang="ko-KR" sz="1500" dirty="0"/>
              <a:t>5</a:t>
            </a:r>
            <a:r>
              <a:rPr lang="ko-KR" altLang="en-US" sz="1500" dirty="0"/>
              <a:t>개 변수를 저장한다</a:t>
            </a:r>
            <a:r>
              <a:rPr lang="en-US" altLang="ko-KR" sz="1500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ACD78-CAC0-496F-CFEA-31AE8EB45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02" y="2657474"/>
            <a:ext cx="6710978" cy="631743"/>
          </a:xfrm>
          <a:prstGeom prst="rect">
            <a:avLst/>
          </a:prstGeom>
        </p:spPr>
      </p:pic>
      <p:pic>
        <p:nvPicPr>
          <p:cNvPr id="7" name="그림 6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C79D8E75-C232-DDAA-580B-DF729BA0C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9034"/>
            <a:ext cx="7153836" cy="224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34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DD9268-2760-F5B4-9D23-42057EA86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5546"/>
            <a:ext cx="8596257" cy="7134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C3F0F-AFBC-30A8-6596-31E922F6A7BF}"/>
              </a:ext>
            </a:extLst>
          </p:cNvPr>
          <p:cNvSpPr txBox="1"/>
          <p:nvPr/>
        </p:nvSpPr>
        <p:spPr>
          <a:xfrm>
            <a:off x="741380" y="1607413"/>
            <a:ext cx="9370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‘WALKING_UP’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dirty="0"/>
              <a:t>7</a:t>
            </a:r>
            <a:r>
              <a:rPr lang="en-US" altLang="ko-KR" sz="1800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D186E0-207E-B7D7-AF51-C10B9EF4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87023"/>
            <a:ext cx="7772400" cy="8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32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 </a:t>
            </a:r>
            <a:r>
              <a:rPr lang="ko-KR" altLang="en-US" sz="3000" b="1" dirty="0"/>
              <a:t>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‘WALKING_UP’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7)</a:t>
            </a:r>
          </a:p>
          <a:p>
            <a:pPr marL="0" indent="0">
              <a:buNone/>
            </a:pPr>
            <a:r>
              <a:rPr lang="ko-KR" altLang="en-US" sz="1800" dirty="0"/>
              <a:t>   </a:t>
            </a:r>
            <a:r>
              <a:rPr lang="en-US" altLang="ko-KR" sz="1500" dirty="0"/>
              <a:t>-&gt;</a:t>
            </a:r>
            <a:r>
              <a:rPr lang="ko-KR" altLang="en-US" sz="1500" dirty="0"/>
              <a:t> 상위 </a:t>
            </a:r>
            <a:r>
              <a:rPr lang="en-US" altLang="ko-KR" sz="1500" dirty="0"/>
              <a:t>5</a:t>
            </a:r>
            <a:r>
              <a:rPr lang="ko-KR" altLang="en-US" sz="1500" dirty="0"/>
              <a:t>개 변수를 저장한다</a:t>
            </a:r>
            <a:r>
              <a:rPr lang="en-US" altLang="ko-KR" sz="1500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3C03E5DF-EA34-8C8A-112E-D5BD02337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62" y="4111027"/>
            <a:ext cx="6896548" cy="22008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7FF06D-304F-9048-8A8A-8BB02F08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62" y="2690822"/>
            <a:ext cx="6577106" cy="6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0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‘WALKING_DOWN’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8)</a:t>
            </a:r>
          </a:p>
          <a:p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C5431A-32FB-54F7-1CCE-6C02E094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58" y="2724379"/>
            <a:ext cx="7772400" cy="7046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FDF5F0-453E-BC62-CD4B-4DB7D621C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58" y="4001294"/>
            <a:ext cx="7772400" cy="9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2. </a:t>
            </a:r>
            <a:r>
              <a:rPr lang="ko-KR" altLang="en-US" sz="3000" b="1" dirty="0"/>
              <a:t>데이터 소개 </a:t>
            </a:r>
            <a:r>
              <a:rPr lang="en-US" altLang="ko-KR" sz="3000" b="1" dirty="0"/>
              <a:t>– Domain Knowledge</a:t>
            </a:r>
            <a:endParaRPr lang="ko-KR" altLang="en-US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200" dirty="0"/>
              <a:t>인간 행동 인식 </a:t>
            </a:r>
            <a:r>
              <a:rPr lang="en-US" altLang="ko-KR" sz="2200" dirty="0"/>
              <a:t>– </a:t>
            </a:r>
            <a:r>
              <a:rPr lang="ko-KR" altLang="en-US" sz="2200" dirty="0"/>
              <a:t>다양한 센서를 활용하여 사람의 모션에 관련된 정보를 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                        </a:t>
            </a:r>
            <a:r>
              <a:rPr lang="ko-KR" altLang="en-US" sz="2200" dirty="0"/>
              <a:t>수집하고 해석하여 행동을 인식하는 기술</a:t>
            </a:r>
            <a:endParaRPr lang="en-US" altLang="ko-KR" sz="2200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7BDEC-25D2-42BE-ADB8-EB4899B3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0" y="2838301"/>
            <a:ext cx="9327776" cy="36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1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  <a:endParaRPr lang="ko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‘WALKING_DOWN’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r>
              <a:rPr lang="ko-KR" altLang="en-US" sz="1800" dirty="0"/>
              <a:t> 나머지를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정의했을 </a:t>
            </a:r>
            <a:r>
              <a:rPr lang="ko-KR" altLang="en-US" sz="1800" dirty="0" err="1"/>
              <a:t>떄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변수를 확인한다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관점 </a:t>
            </a:r>
            <a:r>
              <a:rPr lang="en-US" altLang="ko-KR" sz="1800" dirty="0"/>
              <a:t>8)</a:t>
            </a:r>
          </a:p>
          <a:p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5" name="그림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C2F259B-8E62-B767-9881-7B9FB31B7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10" y="2657470"/>
            <a:ext cx="5377329" cy="771530"/>
          </a:xfrm>
          <a:prstGeom prst="rect">
            <a:avLst/>
          </a:prstGeom>
        </p:spPr>
      </p:pic>
      <p:pic>
        <p:nvPicPr>
          <p:cNvPr id="7" name="그림 6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BC4F7B67-EED8-CBCF-2850-6DEA99EF6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10" y="4001294"/>
            <a:ext cx="6754308" cy="21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81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2" y="15165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6.</a:t>
            </a:r>
            <a:r>
              <a:rPr lang="ko-KR" altLang="en-US" sz="3000" b="1" dirty="0"/>
              <a:t> 탐색적 데이터 분석</a:t>
            </a:r>
            <a:endParaRPr lang="ko-KR" altLang="en-US" sz="3000" dirty="0"/>
          </a:p>
        </p:txBody>
      </p:sp>
      <p:pic>
        <p:nvPicPr>
          <p:cNvPr id="5" name="내용 개체 틀 4" descr="스크린샷, 텍스트, 멀티미디어 소프트웨어, 폰트이(가) 표시된 사진&#10;&#10;자동 생성된 설명">
            <a:extLst>
              <a:ext uri="{FF2B5EF4-FFF2-40B4-BE49-F238E27FC236}">
                <a16:creationId xmlns:a16="http://schemas.microsoft.com/office/drawing/2014/main" id="{49DBFDD2-25CC-9973-0027-72C004425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1" y="3109052"/>
            <a:ext cx="6211971" cy="16027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F388E-21E9-955A-9E8A-BE652E27EB92}"/>
              </a:ext>
            </a:extLst>
          </p:cNvPr>
          <p:cNvSpPr txBox="1"/>
          <p:nvPr/>
        </p:nvSpPr>
        <p:spPr>
          <a:xfrm>
            <a:off x="601531" y="1477214"/>
            <a:ext cx="96612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관점 </a:t>
            </a:r>
            <a:r>
              <a:rPr lang="en-US" altLang="ko-KR" b="1" dirty="0"/>
              <a:t>1,</a:t>
            </a:r>
            <a:r>
              <a:rPr lang="ko-KR" altLang="en-US" b="1" dirty="0"/>
              <a:t> 관점 </a:t>
            </a:r>
            <a:r>
              <a:rPr lang="en-US" altLang="ko-KR" b="1" dirty="0"/>
              <a:t>2</a:t>
            </a:r>
            <a:r>
              <a:rPr lang="ko-KR" altLang="en-US" b="1" dirty="0"/>
              <a:t> </a:t>
            </a:r>
            <a:r>
              <a:rPr lang="en-US" altLang="ko-KR" b="1" dirty="0"/>
              <a:t>…</a:t>
            </a:r>
            <a:r>
              <a:rPr lang="ko-KR" altLang="en-US" b="1" dirty="0"/>
              <a:t> 관점 </a:t>
            </a:r>
            <a:r>
              <a:rPr lang="en-US" altLang="ko-KR" b="1" dirty="0"/>
              <a:t>8</a:t>
            </a:r>
            <a:r>
              <a:rPr lang="ko-KR" altLang="en-US" b="1" dirty="0"/>
              <a:t>에서 각각 상위 </a:t>
            </a:r>
            <a:r>
              <a:rPr lang="en-US" altLang="ko-KR" b="1" dirty="0"/>
              <a:t>5</a:t>
            </a:r>
            <a:r>
              <a:rPr lang="ko-KR" altLang="en-US" b="1" dirty="0"/>
              <a:t>개 변수들을 모아 새로운 변수 </a:t>
            </a:r>
            <a:r>
              <a:rPr lang="en-US" altLang="ko-KR" b="1" dirty="0" err="1"/>
              <a:t>vv</a:t>
            </a:r>
            <a:r>
              <a:rPr lang="ko-KR" altLang="en-US" b="1" dirty="0"/>
              <a:t>에 저장한다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      </a:t>
            </a:r>
            <a:r>
              <a:rPr lang="en-US" altLang="ko-KR" sz="1500" b="1" dirty="0"/>
              <a:t>-&gt;</a:t>
            </a:r>
            <a:r>
              <a:rPr lang="ko-KR" altLang="en-US" sz="1500" b="1" dirty="0"/>
              <a:t> 기본 모델링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단계별 모델링할 </a:t>
            </a:r>
            <a:r>
              <a:rPr lang="ko-KR" altLang="en-US" sz="1500" b="1" dirty="0" err="1"/>
              <a:t>떄</a:t>
            </a:r>
            <a:r>
              <a:rPr lang="ko-KR" altLang="en-US" sz="1500" b="1" dirty="0"/>
              <a:t> 이런 변수들이 활용될 예정이다</a:t>
            </a:r>
            <a:r>
              <a:rPr lang="en-US" altLang="ko-KR" sz="1500" b="1" dirty="0"/>
              <a:t>.</a:t>
            </a:r>
            <a:endParaRPr lang="en-US" altLang="ko-KR" sz="1500" dirty="0"/>
          </a:p>
          <a:p>
            <a:endParaRPr lang="en-US" altLang="ko-KR" sz="2000" dirty="0"/>
          </a:p>
        </p:txBody>
      </p:sp>
      <p:pic>
        <p:nvPicPr>
          <p:cNvPr id="9" name="그림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9DF179A5-2682-7079-FEEC-BACD2B89D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595" y="3109052"/>
            <a:ext cx="3546111" cy="35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01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74" y="208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7.</a:t>
            </a:r>
            <a:r>
              <a:rPr lang="ko-KR" altLang="en-US" sz="3000" b="1" dirty="0"/>
              <a:t> 기본 모델링</a:t>
            </a:r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4A61827-DAAC-C022-A2BD-3B3568A9D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2" y="2595642"/>
            <a:ext cx="2271337" cy="3792705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8F355A-1FB6-9C1D-5616-53CB90DE2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463" y="2655561"/>
            <a:ext cx="5530856" cy="81632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C56E035-9027-F2E9-22E3-CA956D590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3" y="3964679"/>
            <a:ext cx="4510742" cy="8163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C28C7-E861-8562-8AD3-692A0C12574E}"/>
              </a:ext>
            </a:extLst>
          </p:cNvPr>
          <p:cNvSpPr txBox="1"/>
          <p:nvPr/>
        </p:nvSpPr>
        <p:spPr>
          <a:xfrm>
            <a:off x="687592" y="1472569"/>
            <a:ext cx="980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최적의 변수를 이용해 기본 모델링을 수행하기 위한 사전 작업을 한다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947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4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7.</a:t>
            </a:r>
            <a:r>
              <a:rPr lang="ko-KR" altLang="en-US" sz="3000" b="1" dirty="0"/>
              <a:t> 기본 모델링</a:t>
            </a:r>
          </a:p>
        </p:txBody>
      </p:sp>
      <p:pic>
        <p:nvPicPr>
          <p:cNvPr id="5" name="내용 개체 틀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9AD1F14-AE90-B3B6-7FAE-FE33543CB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2856"/>
            <a:ext cx="5257800" cy="694212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4C08C74-E7DC-7B63-B81A-AA66AD9AF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60547"/>
            <a:ext cx="7772400" cy="1124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2F83B3-3AF1-95C6-70C2-B8C576770DF6}"/>
              </a:ext>
            </a:extLst>
          </p:cNvPr>
          <p:cNvSpPr txBox="1"/>
          <p:nvPr/>
        </p:nvSpPr>
        <p:spPr>
          <a:xfrm>
            <a:off x="838200" y="1573046"/>
            <a:ext cx="10425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최적의 변수를 이용해 기본 모델링을 수행하기 위한 사전 작업을 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    </a:t>
            </a:r>
            <a:r>
              <a:rPr lang="en-US" altLang="ko-KR" sz="1500" b="1" dirty="0"/>
              <a:t>-&gt;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Train</a:t>
            </a:r>
            <a:r>
              <a:rPr lang="ko-KR" altLang="en-US" sz="1500" b="1" dirty="0"/>
              <a:t> 셋과 </a:t>
            </a:r>
            <a:r>
              <a:rPr lang="en-US" altLang="ko-KR" sz="1500" b="1" dirty="0"/>
              <a:t>Test</a:t>
            </a:r>
            <a:r>
              <a:rPr lang="ko-KR" altLang="en-US" sz="1500" b="1" dirty="0"/>
              <a:t> 셋을 준비한다</a:t>
            </a:r>
            <a:r>
              <a:rPr lang="en-US" altLang="ko-KR" sz="15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894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542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7.</a:t>
            </a:r>
            <a:r>
              <a:rPr lang="ko-KR" altLang="en-US" sz="3000" b="1" dirty="0"/>
              <a:t> 기본 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DCD10-171A-D5E4-7767-7A885A388729}"/>
              </a:ext>
            </a:extLst>
          </p:cNvPr>
          <p:cNvSpPr txBox="1"/>
          <p:nvPr/>
        </p:nvSpPr>
        <p:spPr>
          <a:xfrm>
            <a:off x="838199" y="1291831"/>
            <a:ext cx="9435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5</a:t>
            </a:r>
            <a:r>
              <a:rPr lang="ko-KR" altLang="en-US" b="1" dirty="0"/>
              <a:t>개 변수 </a:t>
            </a:r>
            <a:r>
              <a:rPr lang="en-US" altLang="ko-KR" b="1" dirty="0"/>
              <a:t>~</a:t>
            </a:r>
            <a:r>
              <a:rPr lang="ko-KR" altLang="en-US" b="1" dirty="0"/>
              <a:t> </a:t>
            </a:r>
            <a:r>
              <a:rPr lang="en-US" altLang="ko-KR" b="1" dirty="0"/>
              <a:t>27</a:t>
            </a:r>
            <a:r>
              <a:rPr lang="ko-KR" altLang="en-US" b="1" dirty="0"/>
              <a:t>개 변수까지 하나씩 해서 모델의 정확도를 확인한다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    </a:t>
            </a:r>
            <a:r>
              <a:rPr lang="en-US" altLang="ko-KR" sz="1500" b="1" dirty="0"/>
              <a:t>-&gt;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Logistic Regression</a:t>
            </a:r>
            <a:r>
              <a:rPr lang="ko-KR" altLang="en-US" sz="1500" b="1" dirty="0"/>
              <a:t> </a:t>
            </a:r>
            <a:endParaRPr lang="en-US" altLang="ko-KR" sz="1500" b="1" dirty="0"/>
          </a:p>
        </p:txBody>
      </p:sp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B6E7518-9F5A-295F-3E8F-D1650D417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53" y="2258376"/>
            <a:ext cx="5479005" cy="2341248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6BE148C-F5F4-3770-9D7B-4C7A2D81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819" y="2258376"/>
            <a:ext cx="4355628" cy="333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75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7. </a:t>
            </a:r>
            <a:r>
              <a:rPr lang="ko-KR" altLang="en-US" sz="3000" b="1" dirty="0"/>
              <a:t>기본 모델링</a:t>
            </a:r>
          </a:p>
        </p:txBody>
      </p:sp>
      <p:pic>
        <p:nvPicPr>
          <p:cNvPr id="8" name="내용 개체 틀 7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3422956-D18C-411E-CCEE-2CBC11730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9079"/>
            <a:ext cx="5760346" cy="22978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55355-E0A1-777E-6658-F7D943F4E90B}"/>
              </a:ext>
            </a:extLst>
          </p:cNvPr>
          <p:cNvSpPr txBox="1"/>
          <p:nvPr/>
        </p:nvSpPr>
        <p:spPr>
          <a:xfrm>
            <a:off x="838200" y="1503552"/>
            <a:ext cx="9327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5</a:t>
            </a:r>
            <a:r>
              <a:rPr lang="ko-KR" altLang="en-US" b="1" dirty="0"/>
              <a:t>개 변수 </a:t>
            </a:r>
            <a:r>
              <a:rPr lang="en-US" altLang="ko-KR" b="1" dirty="0"/>
              <a:t>~</a:t>
            </a:r>
            <a:r>
              <a:rPr lang="ko-KR" altLang="en-US" b="1" dirty="0"/>
              <a:t> </a:t>
            </a:r>
            <a:r>
              <a:rPr lang="en-US" altLang="ko-KR" b="1" dirty="0"/>
              <a:t>27</a:t>
            </a:r>
            <a:r>
              <a:rPr lang="ko-KR" altLang="en-US" b="1" dirty="0"/>
              <a:t>개 변수까지 하나씩 해서 모델의 정확도를 확인한다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    </a:t>
            </a:r>
            <a:r>
              <a:rPr lang="en-US" altLang="ko-KR" sz="1500" b="1" dirty="0"/>
              <a:t>-&gt;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Decision Tree</a:t>
            </a:r>
            <a:r>
              <a:rPr lang="ko-KR" altLang="en-US" sz="1500" b="1" dirty="0"/>
              <a:t> </a:t>
            </a:r>
            <a:endParaRPr lang="en-US" altLang="ko-KR" sz="1500" b="1" dirty="0"/>
          </a:p>
        </p:txBody>
      </p:sp>
      <p:pic>
        <p:nvPicPr>
          <p:cNvPr id="12" name="그림 11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4B119F3F-19D7-2CCE-D633-DE52FCA39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2609079"/>
            <a:ext cx="4564452" cy="3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4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7. </a:t>
            </a:r>
            <a:r>
              <a:rPr lang="ko-KR" altLang="en-US" sz="3000" b="1" dirty="0"/>
              <a:t>기본 모델링</a:t>
            </a:r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C536537-F921-243F-1BC7-55EABB254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9563"/>
            <a:ext cx="5153674" cy="3354277"/>
          </a:xfrm>
        </p:spPr>
      </p:pic>
      <p:pic>
        <p:nvPicPr>
          <p:cNvPr id="7" name="그림 6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DB92B1E6-E77F-4548-F407-5FEA51A76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69" y="2549563"/>
            <a:ext cx="4970631" cy="3915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28E2FC-E030-58D5-0E35-539D1C0E56A6}"/>
              </a:ext>
            </a:extLst>
          </p:cNvPr>
          <p:cNvSpPr txBox="1"/>
          <p:nvPr/>
        </p:nvSpPr>
        <p:spPr>
          <a:xfrm>
            <a:off x="838200" y="1370694"/>
            <a:ext cx="8671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5</a:t>
            </a:r>
            <a:r>
              <a:rPr lang="ko-KR" altLang="en-US" b="1" dirty="0"/>
              <a:t>개 변수 </a:t>
            </a:r>
            <a:r>
              <a:rPr lang="en-US" altLang="ko-KR" b="1" dirty="0"/>
              <a:t>~</a:t>
            </a:r>
            <a:r>
              <a:rPr lang="ko-KR" altLang="en-US" b="1" dirty="0"/>
              <a:t> </a:t>
            </a:r>
            <a:r>
              <a:rPr lang="en-US" altLang="ko-KR" b="1" dirty="0"/>
              <a:t>27</a:t>
            </a:r>
            <a:r>
              <a:rPr lang="ko-KR" altLang="en-US" b="1" dirty="0"/>
              <a:t>개 변수까지 하나씩 해서 모델의 정확도를 확인한다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    </a:t>
            </a:r>
            <a:r>
              <a:rPr lang="en-US" altLang="ko-KR" sz="1500" b="1" dirty="0"/>
              <a:t>-&gt;</a:t>
            </a:r>
            <a:r>
              <a:rPr lang="ko-KR" altLang="en-US" sz="1500" b="1" dirty="0"/>
              <a:t> </a:t>
            </a:r>
            <a:r>
              <a:rPr lang="en-US" altLang="ko-KR" sz="1500" b="1" dirty="0" err="1"/>
              <a:t>XGBoost</a:t>
            </a:r>
            <a:r>
              <a:rPr lang="ko-KR" altLang="en-US" sz="1500" b="1" dirty="0"/>
              <a:t> 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425394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64" y="-130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7. </a:t>
            </a:r>
            <a:r>
              <a:rPr lang="ko-KR" altLang="en-US" sz="3000" b="1" dirty="0"/>
              <a:t>기본 모델링</a:t>
            </a:r>
            <a:endParaRPr lang="ko-KR" altLang="en-US" sz="3000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9EFF875-A97B-4373-4885-4846BF749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2286"/>
            <a:ext cx="5483613" cy="2831335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405E4F8-9BD5-8F6A-C8EB-E88986581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93621"/>
            <a:ext cx="5483613" cy="1354277"/>
          </a:xfrm>
          <a:prstGeom prst="rect">
            <a:avLst/>
          </a:prstGeom>
        </p:spPr>
      </p:pic>
      <p:pic>
        <p:nvPicPr>
          <p:cNvPr id="9" name="그림 8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09C34409-BBA9-8B41-7143-504FCE5F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71" y="2512787"/>
            <a:ext cx="4926432" cy="3798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593C26-1CE6-E504-38C4-A02C5AAD4FD7}"/>
              </a:ext>
            </a:extLst>
          </p:cNvPr>
          <p:cNvSpPr txBox="1"/>
          <p:nvPr/>
        </p:nvSpPr>
        <p:spPr>
          <a:xfrm>
            <a:off x="838200" y="1218048"/>
            <a:ext cx="9880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5</a:t>
            </a:r>
            <a:r>
              <a:rPr lang="ko-KR" altLang="en-US" b="1" dirty="0"/>
              <a:t>개 변수 </a:t>
            </a:r>
            <a:r>
              <a:rPr lang="en-US" altLang="ko-KR" b="1" dirty="0"/>
              <a:t>~</a:t>
            </a:r>
            <a:r>
              <a:rPr lang="ko-KR" altLang="en-US" b="1" dirty="0"/>
              <a:t> </a:t>
            </a:r>
            <a:r>
              <a:rPr lang="en-US" altLang="ko-KR" b="1" dirty="0"/>
              <a:t>27</a:t>
            </a:r>
            <a:r>
              <a:rPr lang="ko-KR" altLang="en-US" b="1" dirty="0"/>
              <a:t>개 변수까지 하나씩 해서 모델의 정확도를 확인한다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    </a:t>
            </a:r>
            <a:r>
              <a:rPr lang="en-US" altLang="ko-KR" sz="1500" b="1" dirty="0"/>
              <a:t>-&gt; </a:t>
            </a:r>
            <a:r>
              <a:rPr lang="ko-KR" altLang="en-US" sz="1500" b="1" dirty="0"/>
              <a:t>인공신경망 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3436518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91" y="17148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7. </a:t>
            </a:r>
            <a:r>
              <a:rPr lang="ko-KR" altLang="en-US" sz="3000" b="1" dirty="0"/>
              <a:t>기본 모델링</a:t>
            </a:r>
            <a:endParaRPr lang="ko-KR" altLang="en-US" sz="3000" dirty="0"/>
          </a:p>
        </p:txBody>
      </p:sp>
      <p:pic>
        <p:nvPicPr>
          <p:cNvPr id="5" name="내용 개체 틀 4" descr="텍스트, 소프트웨어, 멀티미디어 소프트웨어, 폰트이(가) 표시된 사진&#10;&#10;자동 생성된 설명">
            <a:extLst>
              <a:ext uri="{FF2B5EF4-FFF2-40B4-BE49-F238E27FC236}">
                <a16:creationId xmlns:a16="http://schemas.microsoft.com/office/drawing/2014/main" id="{0638A926-BECD-FF13-924D-921F74D78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6" y="2538806"/>
            <a:ext cx="6392619" cy="2111188"/>
          </a:xfrm>
        </p:spPr>
      </p:pic>
      <p:pic>
        <p:nvPicPr>
          <p:cNvPr id="7" name="그림 6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77B717A8-D3E2-FA47-4261-2F4B2AEF8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59" y="2538806"/>
            <a:ext cx="4828905" cy="3785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0A710-42C6-6D04-C7B2-BBCC95E55530}"/>
              </a:ext>
            </a:extLst>
          </p:cNvPr>
          <p:cNvSpPr txBox="1"/>
          <p:nvPr/>
        </p:nvSpPr>
        <p:spPr>
          <a:xfrm>
            <a:off x="866373" y="1377893"/>
            <a:ext cx="10612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5</a:t>
            </a:r>
            <a:r>
              <a:rPr lang="ko-KR" altLang="en-US" b="1" dirty="0"/>
              <a:t>개 변수 </a:t>
            </a:r>
            <a:r>
              <a:rPr lang="en-US" altLang="ko-KR" b="1" dirty="0"/>
              <a:t>~</a:t>
            </a:r>
            <a:r>
              <a:rPr lang="ko-KR" altLang="en-US" b="1" dirty="0"/>
              <a:t> </a:t>
            </a:r>
            <a:r>
              <a:rPr lang="en-US" altLang="ko-KR" b="1" dirty="0"/>
              <a:t>27</a:t>
            </a:r>
            <a:r>
              <a:rPr lang="ko-KR" altLang="en-US" b="1" dirty="0"/>
              <a:t>개 변수까지 하나씩 해서 모델의 정확도를 확인한다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    </a:t>
            </a:r>
            <a:r>
              <a:rPr lang="en-US" altLang="ko-KR" sz="1500" b="1" dirty="0"/>
              <a:t>-&gt; Random Forest</a:t>
            </a:r>
            <a:r>
              <a:rPr lang="ko-KR" altLang="en-US" sz="1500" b="1" dirty="0"/>
              <a:t> 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4028823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7. </a:t>
            </a:r>
            <a:r>
              <a:rPr lang="ko-KR" altLang="en-US" sz="3000" b="1" dirty="0"/>
              <a:t>기본 모델링</a:t>
            </a:r>
          </a:p>
        </p:txBody>
      </p:sp>
      <p:pic>
        <p:nvPicPr>
          <p:cNvPr id="5" name="내용 개체 틀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724DEC1-321C-F46B-5D67-6D924DD51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70411"/>
            <a:ext cx="6136341" cy="2531660"/>
          </a:xfrm>
        </p:spPr>
      </p:pic>
      <p:pic>
        <p:nvPicPr>
          <p:cNvPr id="7" name="그림 6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FBC25BDB-6AFE-9EFC-7743-33D83B3BF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114" y="2770411"/>
            <a:ext cx="4557816" cy="3495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396CD-02DD-DC70-BAA1-2AAD49600992}"/>
              </a:ext>
            </a:extLst>
          </p:cNvPr>
          <p:cNvSpPr txBox="1"/>
          <p:nvPr/>
        </p:nvSpPr>
        <p:spPr>
          <a:xfrm>
            <a:off x="874955" y="1443262"/>
            <a:ext cx="8548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5</a:t>
            </a:r>
            <a:r>
              <a:rPr lang="ko-KR" altLang="en-US" b="1" dirty="0"/>
              <a:t>개 변수 </a:t>
            </a:r>
            <a:r>
              <a:rPr lang="en-US" altLang="ko-KR" b="1" dirty="0"/>
              <a:t>~</a:t>
            </a:r>
            <a:r>
              <a:rPr lang="ko-KR" altLang="en-US" b="1" dirty="0"/>
              <a:t> </a:t>
            </a:r>
            <a:r>
              <a:rPr lang="en-US" altLang="ko-KR" b="1" dirty="0"/>
              <a:t>27</a:t>
            </a:r>
            <a:r>
              <a:rPr lang="ko-KR" altLang="en-US" b="1" dirty="0"/>
              <a:t>개 변수까지 하나씩 해서 모델의 정확도를 확인한다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    </a:t>
            </a:r>
            <a:r>
              <a:rPr lang="en-US" altLang="ko-KR" sz="1500" b="1" dirty="0"/>
              <a:t>-&gt; Hist 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296390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2. </a:t>
            </a:r>
            <a:r>
              <a:rPr lang="ko-KR" altLang="en-US" sz="3000" b="1" dirty="0"/>
              <a:t>데이터 소개 </a:t>
            </a:r>
            <a:r>
              <a:rPr lang="en-US" altLang="ko-KR" sz="3000" b="1" dirty="0"/>
              <a:t>– Domain Knowledge</a:t>
            </a:r>
            <a:endParaRPr lang="ko-KR" altLang="en-US" sz="3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40E6E2-981E-4D52-8EDA-F746ABC8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6669" y="2686622"/>
            <a:ext cx="4213382" cy="35075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52DD64-6384-4A07-BFD0-D73C647B010B}"/>
              </a:ext>
            </a:extLst>
          </p:cNvPr>
          <p:cNvSpPr/>
          <p:nvPr/>
        </p:nvSpPr>
        <p:spPr>
          <a:xfrm>
            <a:off x="838200" y="1735456"/>
            <a:ext cx="9435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행동 추론</a:t>
            </a:r>
            <a:r>
              <a:rPr lang="en-US" altLang="ko-KR" dirty="0"/>
              <a:t>(Activity Inference)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8567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6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7. </a:t>
            </a:r>
            <a:r>
              <a:rPr lang="ko-KR" altLang="en-US" sz="3000" b="1" dirty="0"/>
              <a:t>기본 모델링</a:t>
            </a:r>
            <a:endParaRPr lang="ko-KR" altLang="en-US" sz="3000" dirty="0"/>
          </a:p>
        </p:txBody>
      </p:sp>
      <p:pic>
        <p:nvPicPr>
          <p:cNvPr id="5" name="내용 개체 틀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BF427A4-3FDF-60E4-455E-A5450D073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7296"/>
            <a:ext cx="453716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1ABBF-0D75-F010-7352-8ACBE06E94BC}"/>
              </a:ext>
            </a:extLst>
          </p:cNvPr>
          <p:cNvSpPr txBox="1"/>
          <p:nvPr/>
        </p:nvSpPr>
        <p:spPr>
          <a:xfrm>
            <a:off x="838200" y="1414929"/>
            <a:ext cx="609958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/>
              <a:t>다양한 알고리즘의 성능을 전반적으로 확인한다</a:t>
            </a:r>
            <a:r>
              <a:rPr lang="en-US" altLang="ko-KR" sz="15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5440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변수 </a:t>
            </a:r>
            <a:r>
              <a:rPr lang="en-US" altLang="ko-KR" sz="2000" dirty="0"/>
              <a:t>12,</a:t>
            </a:r>
            <a:r>
              <a:rPr lang="ko-KR" altLang="en-US" sz="2000" dirty="0"/>
              <a:t> </a:t>
            </a:r>
            <a:r>
              <a:rPr lang="en-US" altLang="ko-KR" sz="2000" dirty="0"/>
              <a:t>14</a:t>
            </a:r>
            <a:r>
              <a:rPr lang="ko-KR" altLang="en-US" sz="2000" dirty="0"/>
              <a:t>개를 사용하면서 </a:t>
            </a:r>
            <a:r>
              <a:rPr lang="en-US" altLang="ko-KR" sz="2000" dirty="0"/>
              <a:t>Hist Gradient</a:t>
            </a:r>
            <a:r>
              <a:rPr lang="ko-KR" altLang="en-US" sz="2000" dirty="0"/>
              <a:t> </a:t>
            </a:r>
            <a:r>
              <a:rPr lang="en-US" altLang="ko-KR" sz="2000" dirty="0"/>
              <a:t>Boosting</a:t>
            </a:r>
            <a:r>
              <a:rPr lang="ko-KR" altLang="en-US" sz="2000" dirty="0"/>
              <a:t> 알고리즘을 사용했을 </a:t>
            </a:r>
            <a:r>
              <a:rPr lang="ko-KR" altLang="en-US" sz="2000" dirty="0" err="1"/>
              <a:t>떄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최대 성능이 나왔다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따라서 변수 </a:t>
            </a:r>
            <a:r>
              <a:rPr lang="en-US" altLang="ko-KR" sz="2000" dirty="0"/>
              <a:t>12</a:t>
            </a:r>
            <a:r>
              <a:rPr lang="ko-KR" altLang="en-US" sz="2000" dirty="0"/>
              <a:t>개를 사용하고 </a:t>
            </a:r>
            <a:r>
              <a:rPr lang="en-US" altLang="ko-KR" sz="2000" dirty="0"/>
              <a:t>Hist Gradient Boosting </a:t>
            </a:r>
            <a:r>
              <a:rPr lang="ko-KR" altLang="en-US" sz="2000" dirty="0"/>
              <a:t>알고리즘을 사용하면서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단계별 모델링을 수행하고자 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56776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442CA199-9B5C-2B3F-2FB9-37A944D59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6" y="3941669"/>
            <a:ext cx="3604709" cy="76600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C5DDAD-07BB-DE76-4795-55B89132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6" y="2894318"/>
            <a:ext cx="4683760" cy="45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D89DAF-1E13-1A07-7511-79D970E830EB}"/>
              </a:ext>
            </a:extLst>
          </p:cNvPr>
          <p:cNvSpPr txBox="1"/>
          <p:nvPr/>
        </p:nvSpPr>
        <p:spPr>
          <a:xfrm>
            <a:off x="891988" y="1690688"/>
            <a:ext cx="9736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단계별 모델링을 수행하기 위한 사전 작업을 수행한다</a:t>
            </a:r>
            <a:r>
              <a:rPr lang="en-US" altLang="ko-KR" sz="1800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sz="1500" dirty="0"/>
              <a:t>-&gt;</a:t>
            </a:r>
            <a:r>
              <a:rPr lang="ko-KR" altLang="en-US" sz="1500" dirty="0"/>
              <a:t> 변수 </a:t>
            </a:r>
            <a:r>
              <a:rPr lang="en-US" altLang="ko-KR" sz="1500" dirty="0"/>
              <a:t>12</a:t>
            </a:r>
            <a:r>
              <a:rPr lang="ko-KR" altLang="en-US" sz="1500" dirty="0"/>
              <a:t>개만 사용한다</a:t>
            </a:r>
            <a:r>
              <a:rPr lang="en-US" altLang="ko-KR" sz="1500" dirty="0"/>
              <a:t>.</a:t>
            </a:r>
          </a:p>
          <a:p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162007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F394174-E9FA-EA28-B188-6FFD0BFE6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178520"/>
            <a:ext cx="7772400" cy="97391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3046E1-ACF8-A284-6568-751F2CE85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858375"/>
            <a:ext cx="7772400" cy="672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D3FE70-A287-8286-C3A6-435CB3D32CCC}"/>
              </a:ext>
            </a:extLst>
          </p:cNvPr>
          <p:cNvSpPr txBox="1"/>
          <p:nvPr/>
        </p:nvSpPr>
        <p:spPr>
          <a:xfrm>
            <a:off x="838200" y="1575839"/>
            <a:ext cx="8719521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정적 행동</a:t>
            </a:r>
            <a:r>
              <a:rPr lang="en-US" altLang="ko-KR" dirty="0"/>
              <a:t>(LAYING, SITTING, STANDING)</a:t>
            </a:r>
            <a:r>
              <a:rPr lang="ko-KR" altLang="en-US" dirty="0"/>
              <a:t>이면 </a:t>
            </a:r>
            <a:r>
              <a:rPr lang="en-US" altLang="ko-KR" dirty="0"/>
              <a:t>0</a:t>
            </a:r>
            <a:r>
              <a:rPr lang="ko-KR" altLang="en-US" dirty="0" err="1"/>
              <a:t>를</a:t>
            </a:r>
            <a:r>
              <a:rPr lang="ko-KR" altLang="en-US" dirty="0"/>
              <a:t> 부여</a:t>
            </a:r>
            <a:endParaRPr lang="en-US" altLang="ko-KR" dirty="0"/>
          </a:p>
          <a:p>
            <a:r>
              <a:rPr lang="ko-KR" altLang="en-US" sz="1800" dirty="0"/>
              <a:t>동적 행동</a:t>
            </a:r>
            <a:r>
              <a:rPr lang="en-US" altLang="ko-KR" sz="1800" dirty="0"/>
              <a:t>(WALKING, WALKING-UP, WALKING-DOWN</a:t>
            </a:r>
            <a:r>
              <a:rPr lang="ko-KR" altLang="en-US" sz="1800" dirty="0"/>
              <a:t>이면 </a:t>
            </a:r>
            <a:r>
              <a:rPr lang="en-US" altLang="ko-KR" sz="1800" dirty="0"/>
              <a:t>1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부여</a:t>
            </a:r>
            <a:endParaRPr lang="en-US" altLang="ko-KR" sz="1800" dirty="0"/>
          </a:p>
          <a:p>
            <a:r>
              <a:rPr lang="en-US" altLang="ko-KR" sz="1500" dirty="0"/>
              <a:t>-&gt;</a:t>
            </a:r>
            <a:r>
              <a:rPr lang="ko-KR" altLang="en-US" sz="1500" dirty="0"/>
              <a:t> 모델 </a:t>
            </a:r>
            <a:r>
              <a:rPr lang="en-US" altLang="ko-KR" sz="1500" dirty="0"/>
              <a:t>1</a:t>
            </a:r>
            <a:r>
              <a:rPr lang="ko-KR" altLang="en-US" sz="1500" dirty="0"/>
              <a:t>에 활용할 예정이다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7910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0A33AB6-7FF6-C149-2851-DC306414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910769"/>
            <a:ext cx="6552622" cy="20815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95140D-1F45-5F85-50BC-BFD1AD882062}"/>
              </a:ext>
            </a:extLst>
          </p:cNvPr>
          <p:cNvSpPr txBox="1"/>
          <p:nvPr/>
        </p:nvSpPr>
        <p:spPr>
          <a:xfrm>
            <a:off x="838199" y="1585206"/>
            <a:ext cx="9811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Activity</a:t>
            </a:r>
            <a:r>
              <a:rPr lang="ko-KR" altLang="en-US" dirty="0"/>
              <a:t> 변수를 문자열 형태에서 숫자 형태로 변환</a:t>
            </a:r>
            <a:endParaRPr lang="en-US" altLang="ko-KR" sz="1500" dirty="0"/>
          </a:p>
          <a:p>
            <a:pPr lvl="1"/>
            <a:r>
              <a:rPr lang="en-US" altLang="ko-KR" sz="1500" dirty="0"/>
              <a:t>-&gt;</a:t>
            </a:r>
            <a:r>
              <a:rPr lang="ko-KR" altLang="en-US" sz="1500" dirty="0"/>
              <a:t> 일부 </a:t>
            </a:r>
            <a:r>
              <a:rPr lang="ko-KR" altLang="en-US" sz="1500" dirty="0" err="1"/>
              <a:t>머신러닝</a:t>
            </a:r>
            <a:r>
              <a:rPr lang="ko-KR" altLang="en-US" sz="1500" dirty="0"/>
              <a:t> 알고리즘은 문자열을 자동적으로 </a:t>
            </a:r>
            <a:r>
              <a:rPr lang="en-US" altLang="ko-KR" sz="1500" dirty="0"/>
              <a:t>0</a:t>
            </a:r>
            <a:r>
              <a:rPr lang="ko-KR" altLang="en-US" sz="1500" dirty="0" err="1"/>
              <a:t>부터</a:t>
            </a:r>
            <a:r>
              <a:rPr lang="ko-KR" altLang="en-US" sz="1500" dirty="0"/>
              <a:t> 연속하는 정수로 변환하지만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pPr lvl="1"/>
            <a:r>
              <a:rPr lang="ko-KR" altLang="en-US" sz="1500" dirty="0"/>
              <a:t>    그렇지 않은 알고리즘도 존재한다</a:t>
            </a:r>
            <a:r>
              <a:rPr lang="en-US" altLang="ko-KR" sz="1500" dirty="0"/>
              <a:t>.</a:t>
            </a:r>
            <a:r>
              <a:rPr lang="ko-KR" altLang="en-US" sz="1500" dirty="0"/>
              <a:t> 따라서 마음 편하게 숫자 형태로 변환하는 것이 좋다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086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 descr="텍스트, 멀티미디어 소프트웨어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B36D0B4-80AC-E1B0-4657-9C62F4AF9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7502"/>
            <a:ext cx="10515600" cy="15629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F968D-3F66-7BBF-9451-FA9ED6D48E6B}"/>
              </a:ext>
            </a:extLst>
          </p:cNvPr>
          <p:cNvSpPr txBox="1"/>
          <p:nvPr/>
        </p:nvSpPr>
        <p:spPr>
          <a:xfrm>
            <a:off x="838200" y="1664569"/>
            <a:ext cx="91341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단계별 모델링을 수행하기 위해 훈련 세트와 검증 세트로 분할한다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707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 descr="텍스트, 멀티미디어 소프트웨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B10F96D9-C7FE-6621-56E5-6282F9776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61" y="2926417"/>
            <a:ext cx="9166412" cy="194052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D236F2-B2B6-5191-28FB-D57BBE79A4AB}"/>
              </a:ext>
            </a:extLst>
          </p:cNvPr>
          <p:cNvSpPr txBox="1"/>
          <p:nvPr/>
        </p:nvSpPr>
        <p:spPr>
          <a:xfrm>
            <a:off x="924260" y="1690688"/>
            <a:ext cx="969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표준화 진행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42547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B6FA6A4-8798-96EB-BEF6-CAC34F1D5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50498"/>
            <a:ext cx="7090186" cy="123117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300020-63B2-9CF2-F00A-F21566C36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4704"/>
            <a:ext cx="7090186" cy="786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BBFFE9-486D-8F98-9215-EA94B105EFED}"/>
              </a:ext>
            </a:extLst>
          </p:cNvPr>
          <p:cNvSpPr txBox="1"/>
          <p:nvPr/>
        </p:nvSpPr>
        <p:spPr>
          <a:xfrm>
            <a:off x="838200" y="1522538"/>
            <a:ext cx="107585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정적 행동</a:t>
            </a:r>
            <a:r>
              <a:rPr lang="en-US" altLang="ko-KR" sz="1500" dirty="0"/>
              <a:t>(0)</a:t>
            </a:r>
            <a:r>
              <a:rPr lang="ko-KR" altLang="en-US" sz="1500" dirty="0"/>
              <a:t>과 동적 행동</a:t>
            </a:r>
            <a:r>
              <a:rPr lang="en-US" altLang="ko-KR" sz="1500" dirty="0"/>
              <a:t>(1)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구분하는 모델 </a:t>
            </a:r>
            <a:r>
              <a:rPr lang="en-US" altLang="ko-KR" sz="1500" dirty="0"/>
              <a:t>1</a:t>
            </a:r>
            <a:r>
              <a:rPr lang="ko-KR" altLang="en-US" sz="1500" dirty="0"/>
              <a:t>을 학습하고</a:t>
            </a:r>
            <a:r>
              <a:rPr lang="en-US" altLang="ko-KR" sz="1500" dirty="0"/>
              <a:t>,</a:t>
            </a:r>
            <a:r>
              <a:rPr lang="ko-KR" altLang="en-US" sz="1500" dirty="0"/>
              <a:t> 검증용 데이터로 </a:t>
            </a:r>
            <a:r>
              <a:rPr lang="ko-KR" altLang="en-US" sz="1500" dirty="0" err="1"/>
              <a:t>예측값을</a:t>
            </a:r>
            <a:r>
              <a:rPr lang="ko-KR" altLang="en-US" sz="1500" dirty="0"/>
              <a:t> 추출한다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6484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DA61B31-BBEA-2E18-B32D-A6D8B72C4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43839"/>
            <a:ext cx="4889426" cy="108759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C7C7E1-9B7C-4B65-40DF-F9F7127CE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0799"/>
            <a:ext cx="9232159" cy="765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F40967-7F66-FCCC-73B3-6116152AB538}"/>
              </a:ext>
            </a:extLst>
          </p:cNvPr>
          <p:cNvSpPr txBox="1"/>
          <p:nvPr/>
        </p:nvSpPr>
        <p:spPr>
          <a:xfrm>
            <a:off x="838200" y="1690688"/>
            <a:ext cx="10188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정적 행동을 </a:t>
            </a:r>
            <a:r>
              <a:rPr lang="en-US" altLang="ko-KR" sz="1800" dirty="0"/>
              <a:t>0,</a:t>
            </a:r>
            <a:r>
              <a:rPr lang="ko-KR" altLang="en-US" sz="1800" dirty="0"/>
              <a:t> </a:t>
            </a:r>
            <a:r>
              <a:rPr lang="en-US" altLang="ko-KR" sz="1800" dirty="0"/>
              <a:t>1,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로 분류하는 모델 </a:t>
            </a:r>
            <a:r>
              <a:rPr lang="en-US" altLang="ko-KR" sz="1800" dirty="0"/>
              <a:t>2</a:t>
            </a:r>
            <a:r>
              <a:rPr lang="en-US" altLang="ko-KR" dirty="0"/>
              <a:t>-1</a:t>
            </a:r>
            <a:r>
              <a:rPr lang="ko-KR" altLang="en-US" dirty="0" err="1"/>
              <a:t>를</a:t>
            </a:r>
            <a:r>
              <a:rPr lang="ko-KR" altLang="en-US" dirty="0"/>
              <a:t> 만들기 위한 사전 작업이다</a:t>
            </a:r>
            <a:r>
              <a:rPr lang="en-US" altLang="ko-KR" dirty="0"/>
              <a:t>.</a:t>
            </a:r>
          </a:p>
          <a:p>
            <a:r>
              <a:rPr lang="ko-KR" altLang="en-US" sz="1800" dirty="0"/>
              <a:t>  </a:t>
            </a:r>
            <a:r>
              <a:rPr lang="en-US" altLang="ko-KR" sz="1500" dirty="0"/>
              <a:t>-&gt;</a:t>
            </a:r>
            <a:r>
              <a:rPr lang="ko-KR" altLang="en-US" sz="1500" dirty="0"/>
              <a:t> 해당 클래스</a:t>
            </a:r>
            <a:r>
              <a:rPr lang="en-US" altLang="ko-KR" sz="1500" dirty="0"/>
              <a:t>(0,</a:t>
            </a:r>
            <a:r>
              <a:rPr lang="ko-KR" altLang="en-US" sz="1500" dirty="0"/>
              <a:t> </a:t>
            </a:r>
            <a:r>
              <a:rPr lang="en-US" altLang="ko-KR" sz="1500" dirty="0"/>
              <a:t>1,</a:t>
            </a:r>
            <a:r>
              <a:rPr lang="ko-KR" altLang="en-US" sz="1500" dirty="0"/>
              <a:t> </a:t>
            </a:r>
            <a:r>
              <a:rPr lang="en-US" altLang="ko-KR" sz="1500" dirty="0"/>
              <a:t>2)</a:t>
            </a:r>
            <a:r>
              <a:rPr lang="ko-KR" altLang="en-US" sz="1500" dirty="0"/>
              <a:t>는 데이터 균형인 것 같아서 별다른 조치는 하지 않았다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9486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85EA01A-7500-9208-9663-94B9BBD34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4565"/>
            <a:ext cx="8596256" cy="77145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8E772-6BA8-651B-BADF-AB75BD24132B}"/>
              </a:ext>
            </a:extLst>
          </p:cNvPr>
          <p:cNvSpPr txBox="1"/>
          <p:nvPr/>
        </p:nvSpPr>
        <p:spPr>
          <a:xfrm>
            <a:off x="838200" y="1937795"/>
            <a:ext cx="953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정적 행동을 분류하는 모델 </a:t>
            </a:r>
            <a:r>
              <a:rPr lang="en-US" altLang="ko-KR" sz="1800" dirty="0"/>
              <a:t>2</a:t>
            </a:r>
            <a:r>
              <a:rPr lang="en-US" altLang="ko-KR" dirty="0"/>
              <a:t>-1</a:t>
            </a:r>
            <a:r>
              <a:rPr lang="ko-KR" altLang="en-US" dirty="0" err="1"/>
              <a:t>를</a:t>
            </a:r>
            <a:r>
              <a:rPr lang="ko-KR" altLang="en-US" dirty="0"/>
              <a:t> 학습한다</a:t>
            </a:r>
            <a:r>
              <a:rPr lang="en-US" altLang="ko-KR" dirty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910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2. </a:t>
            </a:r>
            <a:r>
              <a:rPr lang="ko-KR" altLang="en-US" sz="3000" b="1" dirty="0"/>
              <a:t>데이터 소개 </a:t>
            </a:r>
            <a:r>
              <a:rPr lang="en-US" altLang="ko-KR" sz="3000" b="1" dirty="0"/>
              <a:t>– Domain Knowledge</a:t>
            </a:r>
            <a:endParaRPr lang="ko-KR" altLang="en-US" sz="3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C84E5BE-1CCA-4CFC-9C00-8A346131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348" y="2604004"/>
            <a:ext cx="7818798" cy="32464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9BD7B02-25B6-4573-AFB9-C943FB982F25}"/>
              </a:ext>
            </a:extLst>
          </p:cNvPr>
          <p:cNvSpPr/>
          <p:nvPr/>
        </p:nvSpPr>
        <p:spPr>
          <a:xfrm>
            <a:off x="838200" y="1962680"/>
            <a:ext cx="9693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센서 신호 </a:t>
            </a:r>
            <a:r>
              <a:rPr lang="en-US" altLang="ko-KR" dirty="0"/>
              <a:t>-&gt; </a:t>
            </a:r>
            <a:r>
              <a:rPr lang="ko-KR" altLang="en-US" dirty="0"/>
              <a:t>특징 추출까지 해서 </a:t>
            </a:r>
            <a:r>
              <a:rPr lang="ko-KR" altLang="en-US" dirty="0" err="1"/>
              <a:t>보기좋게</a:t>
            </a:r>
            <a:r>
              <a:rPr lang="ko-KR" altLang="en-US" dirty="0"/>
              <a:t> </a:t>
            </a:r>
            <a:r>
              <a:rPr lang="en-US" altLang="ko-KR" dirty="0"/>
              <a:t>Tabular </a:t>
            </a:r>
            <a:r>
              <a:rPr lang="ko-KR" altLang="en-US" dirty="0"/>
              <a:t>데이터가 제공됐으므로</a:t>
            </a:r>
            <a:endParaRPr lang="en-US" altLang="ko-KR" dirty="0"/>
          </a:p>
          <a:p>
            <a:r>
              <a:rPr lang="ko-KR" altLang="en-US" dirty="0"/>
              <a:t>우리는 이 데이터를 가지고</a:t>
            </a:r>
            <a:r>
              <a:rPr lang="en-US" altLang="ko-KR" dirty="0"/>
              <a:t>, </a:t>
            </a:r>
            <a:r>
              <a:rPr lang="ko-KR" altLang="en-US" dirty="0"/>
              <a:t>모델을 학습하여 행동을 추론할 수 있는 파이프라인을 만든다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298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8746760-EFD2-DD02-51B6-5914CE6B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73" y="4308921"/>
            <a:ext cx="5155827" cy="117418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88B983-06DF-9C75-A3A0-C80F0F8B6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73" y="3085491"/>
            <a:ext cx="7772400" cy="687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F456B-0DB5-B0D1-2782-7A22F6245440}"/>
              </a:ext>
            </a:extLst>
          </p:cNvPr>
          <p:cNvSpPr txBox="1"/>
          <p:nvPr/>
        </p:nvSpPr>
        <p:spPr>
          <a:xfrm>
            <a:off x="838200" y="1755456"/>
            <a:ext cx="1043581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동적 행동을 </a:t>
            </a:r>
            <a:r>
              <a:rPr lang="en-US" altLang="ko-KR" dirty="0"/>
              <a:t>3,</a:t>
            </a:r>
            <a:r>
              <a:rPr lang="ko-KR" altLang="en-US" dirty="0"/>
              <a:t> </a:t>
            </a:r>
            <a:r>
              <a:rPr lang="en-US" altLang="ko-KR" dirty="0"/>
              <a:t>4,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로 분류하는 모델 </a:t>
            </a:r>
            <a:r>
              <a:rPr lang="en-US" altLang="ko-KR" dirty="0"/>
              <a:t>2-2</a:t>
            </a:r>
            <a:r>
              <a:rPr lang="ko-KR" altLang="en-US" dirty="0" err="1"/>
              <a:t>를</a:t>
            </a:r>
            <a:r>
              <a:rPr lang="ko-KR" altLang="en-US" dirty="0"/>
              <a:t> 만들기 위한 사전 작업이다</a:t>
            </a:r>
            <a:r>
              <a:rPr lang="en-US" altLang="ko-KR" dirty="0"/>
              <a:t>.</a:t>
            </a:r>
          </a:p>
          <a:p>
            <a:r>
              <a:rPr lang="ko-KR" altLang="en-US" sz="2000" dirty="0"/>
              <a:t>  </a:t>
            </a:r>
            <a:r>
              <a:rPr lang="en-US" altLang="ko-KR" sz="1500" dirty="0"/>
              <a:t>-&gt;</a:t>
            </a:r>
            <a:r>
              <a:rPr lang="ko-KR" altLang="en-US" sz="1500" dirty="0"/>
              <a:t> 해당 클래스</a:t>
            </a:r>
            <a:r>
              <a:rPr lang="en-US" altLang="ko-KR" sz="1500" dirty="0"/>
              <a:t>(3,</a:t>
            </a:r>
            <a:r>
              <a:rPr lang="ko-KR" altLang="en-US" sz="1500" dirty="0"/>
              <a:t> </a:t>
            </a:r>
            <a:r>
              <a:rPr lang="en-US" altLang="ko-KR" sz="1500" dirty="0"/>
              <a:t>4,</a:t>
            </a:r>
            <a:r>
              <a:rPr lang="ko-KR" altLang="en-US" sz="1500" dirty="0"/>
              <a:t> </a:t>
            </a:r>
            <a:r>
              <a:rPr lang="en-US" altLang="ko-KR" sz="1500" dirty="0"/>
              <a:t>5)</a:t>
            </a:r>
            <a:r>
              <a:rPr lang="ko-KR" altLang="en-US" sz="1500" dirty="0"/>
              <a:t>는 데이터 균형인 것 같아서 별다른 조치는 하지 않았다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3118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98C3E6-B2D4-276A-5279-E147E9D3E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6982609" cy="82675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FE982-7206-E083-BA93-A4415B46FEDC}"/>
              </a:ext>
            </a:extLst>
          </p:cNvPr>
          <p:cNvSpPr txBox="1"/>
          <p:nvPr/>
        </p:nvSpPr>
        <p:spPr>
          <a:xfrm>
            <a:off x="838200" y="2146448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동적 행동을 분류하는 모델 </a:t>
            </a:r>
            <a:r>
              <a:rPr lang="en-US" altLang="ko-KR" sz="1800" dirty="0"/>
              <a:t>2</a:t>
            </a:r>
            <a:r>
              <a:rPr lang="en-US" altLang="ko-KR" dirty="0"/>
              <a:t>-2</a:t>
            </a:r>
            <a:r>
              <a:rPr lang="ko-KR" altLang="en-US" dirty="0" err="1"/>
              <a:t>를</a:t>
            </a:r>
            <a:r>
              <a:rPr lang="ko-KR" altLang="en-US" dirty="0"/>
              <a:t> 학습한다</a:t>
            </a:r>
            <a:r>
              <a:rPr lang="en-US" altLang="ko-KR" dirty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96955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2AD7997-FC03-08EA-8518-C11142E83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0" y="3678529"/>
            <a:ext cx="6824831" cy="61137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524240-955C-6B12-9251-3BFBCE718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0" y="2993155"/>
            <a:ext cx="7678243" cy="687603"/>
          </a:xfrm>
          <a:prstGeom prst="rect">
            <a:avLst/>
          </a:prstGeom>
        </p:spPr>
      </p:pic>
      <p:pic>
        <p:nvPicPr>
          <p:cNvPr id="9" name="그림 8" descr="텍스트, 소프트웨어, 멀티미디어 소프트웨어, 폰트이(가) 표시된 사진&#10;&#10;자동 생성된 설명">
            <a:extLst>
              <a:ext uri="{FF2B5EF4-FFF2-40B4-BE49-F238E27FC236}">
                <a16:creationId xmlns:a16="http://schemas.microsoft.com/office/drawing/2014/main" id="{47B67B7A-2176-7A21-1A4F-DCFAA4D58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0" y="4289907"/>
            <a:ext cx="7772400" cy="1649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DC4048-F285-8EA2-482C-2FFACD08C524}"/>
              </a:ext>
            </a:extLst>
          </p:cNvPr>
          <p:cNvSpPr txBox="1"/>
          <p:nvPr/>
        </p:nvSpPr>
        <p:spPr>
          <a:xfrm>
            <a:off x="688490" y="1844061"/>
            <a:ext cx="9380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검증용 데이터로 모델 </a:t>
            </a:r>
            <a:r>
              <a:rPr lang="en-US" altLang="ko-KR" dirty="0"/>
              <a:t>1</a:t>
            </a:r>
            <a:r>
              <a:rPr lang="ko-KR" altLang="en-US" dirty="0" err="1"/>
              <a:t>를</a:t>
            </a:r>
            <a:r>
              <a:rPr lang="ko-KR" altLang="en-US" dirty="0"/>
              <a:t> 거쳐 모델 </a:t>
            </a:r>
            <a:r>
              <a:rPr lang="en-US" altLang="ko-KR" dirty="0"/>
              <a:t>2-1</a:t>
            </a:r>
            <a:r>
              <a:rPr lang="ko-KR" altLang="en-US" dirty="0"/>
              <a:t> 혹은 모델 </a:t>
            </a:r>
            <a:r>
              <a:rPr lang="en-US" altLang="ko-KR" dirty="0"/>
              <a:t>2-2</a:t>
            </a:r>
            <a:r>
              <a:rPr lang="ko-KR" altLang="en-US" dirty="0" err="1"/>
              <a:t>를</a:t>
            </a:r>
            <a:r>
              <a:rPr lang="ko-KR" altLang="en-US" dirty="0"/>
              <a:t> 수행하는 파이프라인을 거쳐서 </a:t>
            </a:r>
            <a:r>
              <a:rPr lang="ko-KR" altLang="en-US" dirty="0" err="1"/>
              <a:t>예측값을</a:t>
            </a:r>
            <a:r>
              <a:rPr lang="ko-KR" altLang="en-US" dirty="0"/>
              <a:t> 저장한다</a:t>
            </a:r>
            <a:r>
              <a:rPr lang="en-US" altLang="ko-KR" dirty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84932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</a:p>
        </p:txBody>
      </p:sp>
      <p:pic>
        <p:nvPicPr>
          <p:cNvPr id="5" name="내용 개체 틀 4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048AC92-3E49-5594-D78E-57FF50ACD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3926"/>
            <a:ext cx="8832925" cy="15099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0D432-AA5A-843A-6B0A-A0CFD7C7A52D}"/>
              </a:ext>
            </a:extLst>
          </p:cNvPr>
          <p:cNvSpPr txBox="1"/>
          <p:nvPr/>
        </p:nvSpPr>
        <p:spPr>
          <a:xfrm>
            <a:off x="734208" y="1925184"/>
            <a:ext cx="1145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/>
              <a:t>실제값과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예측값을</a:t>
            </a:r>
            <a:r>
              <a:rPr lang="ko-KR" altLang="en-US" sz="1800" dirty="0"/>
              <a:t> 비교하여 정확도를 추출한다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783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8.</a:t>
            </a:r>
            <a:r>
              <a:rPr lang="ko-KR" altLang="en-US" sz="3000" b="1" dirty="0"/>
              <a:t> 단계별 모델링</a:t>
            </a:r>
            <a:endParaRPr lang="ko-KR" altLang="en-US" sz="3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0C2795-EE44-7540-EF32-A1A5F5587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5434"/>
            <a:ext cx="9144896" cy="749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93B0C-3F86-355A-1029-FD6991D13120}"/>
              </a:ext>
            </a:extLst>
          </p:cNvPr>
          <p:cNvSpPr txBox="1"/>
          <p:nvPr/>
        </p:nvSpPr>
        <p:spPr>
          <a:xfrm>
            <a:off x="838200" y="1922851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진정한 테스트 데이터를 이용하여 정확도를 추출했다</a:t>
            </a:r>
            <a:r>
              <a:rPr lang="en-US" altLang="ko-KR" dirty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3861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2. </a:t>
            </a:r>
            <a:r>
              <a:rPr lang="ko-KR" altLang="en-US" sz="3000" b="1" dirty="0"/>
              <a:t>데이터 소개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출처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54723A-1AF6-4FF9-891D-ACFC9CCC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8508"/>
            <a:ext cx="832176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75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2. </a:t>
            </a:r>
            <a:r>
              <a:rPr lang="ko-KR" altLang="en-US" sz="3000" b="1" dirty="0"/>
              <a:t>데이터 소개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출처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96A59A-83EA-43DE-9C2A-121BB9A79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676" y="1825625"/>
            <a:ext cx="72654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2. </a:t>
            </a:r>
            <a:r>
              <a:rPr lang="ko-KR" altLang="en-US" sz="3000" b="1" dirty="0"/>
              <a:t>데이터 소개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데이터 형태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535645-BCA3-42D1-B4B2-7B0041A9E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6555"/>
            <a:ext cx="8916173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3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941-06B6-4813-AA8C-2993598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3. </a:t>
            </a:r>
            <a:r>
              <a:rPr lang="ko-KR" altLang="en-US" sz="3000" b="1" dirty="0"/>
              <a:t>프로젝트 진행 방식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EE16A-88F3-4ACF-AECD-9DAD5A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500" dirty="0"/>
              <a:t>업무 </a:t>
            </a:r>
            <a:r>
              <a:rPr lang="en-US" altLang="ko-KR" sz="2500" dirty="0"/>
              <a:t>: </a:t>
            </a:r>
            <a:r>
              <a:rPr lang="ko-KR" altLang="en-US" sz="2500" dirty="0"/>
              <a:t>스마트폰 기반의 센서 데이터를 활용해</a:t>
            </a:r>
            <a:endParaRPr lang="en-US" altLang="ko-KR" sz="2500" dirty="0"/>
          </a:p>
          <a:p>
            <a:pPr marL="0" indent="0">
              <a:buNone/>
            </a:pPr>
            <a:r>
              <a:rPr lang="ko-KR" altLang="en-US" sz="2500" dirty="0"/>
              <a:t>          동작을 분류하는 모델을 완성한다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041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1577</Words>
  <Application>Microsoft Macintosh PowerPoint</Application>
  <PresentationFormat>와이드스크린</PresentationFormat>
  <Paragraphs>180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맑은 고딕</vt:lpstr>
      <vt:lpstr>Arial</vt:lpstr>
      <vt:lpstr>Roboto</vt:lpstr>
      <vt:lpstr>Office 테마</vt:lpstr>
      <vt:lpstr>스마트폰 센서 데이터 기반  모션 분류</vt:lpstr>
      <vt:lpstr>1. 프로젝트 개요 – 요약</vt:lpstr>
      <vt:lpstr>2. 데이터 소개 – Domain Knowledge</vt:lpstr>
      <vt:lpstr>2. 데이터 소개 – Domain Knowledge</vt:lpstr>
      <vt:lpstr>2. 데이터 소개 – Domain Knowledge</vt:lpstr>
      <vt:lpstr>2. 데이터 소개 - 출처</vt:lpstr>
      <vt:lpstr>2. 데이터 소개 - 출처</vt:lpstr>
      <vt:lpstr>2. 데이터 소개 – 데이터 형태</vt:lpstr>
      <vt:lpstr>3. 프로젝트 진행 방식 – 문제 정의</vt:lpstr>
      <vt:lpstr>4. 프로젝트 진행방식 – 과제 핵심 사항</vt:lpstr>
      <vt:lpstr>5. 프로젝트 전략</vt:lpstr>
      <vt:lpstr>5. 프로젝트 전략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6. 탐색적 데이터 분석</vt:lpstr>
      <vt:lpstr>7. 기본 모델링</vt:lpstr>
      <vt:lpstr>7. 기본 모델링</vt:lpstr>
      <vt:lpstr>7. 기본 모델링</vt:lpstr>
      <vt:lpstr>7. 기본 모델링</vt:lpstr>
      <vt:lpstr>7. 기본 모델링</vt:lpstr>
      <vt:lpstr>7. 기본 모델링</vt:lpstr>
      <vt:lpstr>7. 기본 모델링</vt:lpstr>
      <vt:lpstr>7. 기본 모델링</vt:lpstr>
      <vt:lpstr>7. 기본 모델링</vt:lpstr>
      <vt:lpstr>8. 단계별 모델링</vt:lpstr>
      <vt:lpstr>8. 단계별 모델링</vt:lpstr>
      <vt:lpstr>8. 단계별 모델링</vt:lpstr>
      <vt:lpstr>8. 단계별 모델링</vt:lpstr>
      <vt:lpstr>8. 단계별 모델링</vt:lpstr>
      <vt:lpstr>8. 단계별 모델링</vt:lpstr>
      <vt:lpstr>8. 단계별 모델링</vt:lpstr>
      <vt:lpstr>8. 단계별 모델링</vt:lpstr>
      <vt:lpstr>8. 단계별 모델링</vt:lpstr>
      <vt:lpstr>8. 단계별 모델링</vt:lpstr>
      <vt:lpstr>8. 단계별 모델링</vt:lpstr>
      <vt:lpstr>8. 단계별 모델링</vt:lpstr>
      <vt:lpstr>8. 단계별 모델링</vt:lpstr>
      <vt:lpstr>8. 단계별 모델링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스마트폰 센서 데이터 기반  모션 분류</dc:title>
  <dc:creator>김영우</dc:creator>
  <cp:lastModifiedBy>Youngwoo Kim</cp:lastModifiedBy>
  <cp:revision>13</cp:revision>
  <dcterms:created xsi:type="dcterms:W3CDTF">2023-11-10T07:54:00Z</dcterms:created>
  <dcterms:modified xsi:type="dcterms:W3CDTF">2023-11-12T14:39:48Z</dcterms:modified>
</cp:coreProperties>
</file>